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288000" cy="10287000"/>
  <p:notesSz cx="6858000" cy="9144000"/>
  <p:embeddedFontLst>
    <p:embeddedFont>
      <p:font typeface="DM Sans Italics" charset="1" panose="00000000000000000000"/>
      <p:regular r:id="rId16"/>
    </p:embeddedFont>
    <p:embeddedFont>
      <p:font typeface="Now Bold" charset="1" panose="00000800000000000000"/>
      <p:regular r:id="rId17"/>
    </p:embeddedFont>
    <p:embeddedFont>
      <p:font typeface="DM Sans" charset="1" panose="00000000000000000000"/>
      <p:regular r:id="rId18"/>
    </p:embeddedFont>
    <p:embeddedFont>
      <p:font typeface="DM Sans Bold" charset="1" panose="0000000000000000000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3.png" Type="http://schemas.openxmlformats.org/officeDocument/2006/relationships/image"/><Relationship Id="rId3" Target="../media/image54.svg" Type="http://schemas.openxmlformats.org/officeDocument/2006/relationships/image"/><Relationship Id="rId4" Target="../media/image55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Relationship Id="rId7" Target="../media/image12.png" Type="http://schemas.openxmlformats.org/officeDocument/2006/relationships/image"/><Relationship Id="rId8" Target="../media/image13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4.png" Type="http://schemas.openxmlformats.org/officeDocument/2006/relationships/image"/><Relationship Id="rId11" Target="../media/image25.svg" Type="http://schemas.openxmlformats.org/officeDocument/2006/relationships/image"/><Relationship Id="rId2" Target="../media/image16.png" Type="http://schemas.openxmlformats.org/officeDocument/2006/relationships/image"/><Relationship Id="rId3" Target="../media/image17.svg" Type="http://schemas.openxmlformats.org/officeDocument/2006/relationships/image"/><Relationship Id="rId4" Target="../media/image18.png" Type="http://schemas.openxmlformats.org/officeDocument/2006/relationships/image"/><Relationship Id="rId5" Target="../media/image19.svg" Type="http://schemas.openxmlformats.org/officeDocument/2006/relationships/image"/><Relationship Id="rId6" Target="../media/image20.png" Type="http://schemas.openxmlformats.org/officeDocument/2006/relationships/image"/><Relationship Id="rId7" Target="../media/image21.svg" Type="http://schemas.openxmlformats.org/officeDocument/2006/relationships/image"/><Relationship Id="rId8" Target="../media/image22.png" Type="http://schemas.openxmlformats.org/officeDocument/2006/relationships/image"/><Relationship Id="rId9" Target="../media/image23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4.svg" Type="http://schemas.openxmlformats.org/officeDocument/2006/relationships/image"/><Relationship Id="rId11" Target="../media/image35.png" Type="http://schemas.openxmlformats.org/officeDocument/2006/relationships/image"/><Relationship Id="rId12" Target="../media/image36.svg" Type="http://schemas.openxmlformats.org/officeDocument/2006/relationships/image"/><Relationship Id="rId2" Target="../media/image26.png" Type="http://schemas.openxmlformats.org/officeDocument/2006/relationships/image"/><Relationship Id="rId3" Target="../media/image27.svg" Type="http://schemas.openxmlformats.org/officeDocument/2006/relationships/image"/><Relationship Id="rId4" Target="../media/image28.png" Type="http://schemas.openxmlformats.org/officeDocument/2006/relationships/image"/><Relationship Id="rId5" Target="../media/image29.png" Type="http://schemas.openxmlformats.org/officeDocument/2006/relationships/image"/><Relationship Id="rId6" Target="../media/image30.svg" Type="http://schemas.openxmlformats.org/officeDocument/2006/relationships/image"/><Relationship Id="rId7" Target="../media/image31.png" Type="http://schemas.openxmlformats.org/officeDocument/2006/relationships/image"/><Relationship Id="rId8" Target="../media/image32.svg" Type="http://schemas.openxmlformats.org/officeDocument/2006/relationships/image"/><Relationship Id="rId9" Target="../media/image33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4.png" Type="http://schemas.openxmlformats.org/officeDocument/2006/relationships/image"/><Relationship Id="rId11" Target="../media/image45.svg" Type="http://schemas.openxmlformats.org/officeDocument/2006/relationships/image"/><Relationship Id="rId12" Target="../media/image46.png" Type="http://schemas.openxmlformats.org/officeDocument/2006/relationships/image"/><Relationship Id="rId2" Target="../media/image37.png" Type="http://schemas.openxmlformats.org/officeDocument/2006/relationships/image"/><Relationship Id="rId3" Target="../media/image38.svg" Type="http://schemas.openxmlformats.org/officeDocument/2006/relationships/image"/><Relationship Id="rId4" Target="../media/image39.png" Type="http://schemas.openxmlformats.org/officeDocument/2006/relationships/image"/><Relationship Id="rId5" Target="../media/image40.svg" Type="http://schemas.openxmlformats.org/officeDocument/2006/relationships/image"/><Relationship Id="rId6" Target="../media/image41.png" Type="http://schemas.openxmlformats.org/officeDocument/2006/relationships/image"/><Relationship Id="rId7" Target="../media/image42.svg" Type="http://schemas.openxmlformats.org/officeDocument/2006/relationships/image"/><Relationship Id="rId8" Target="../media/image28.png" Type="http://schemas.openxmlformats.org/officeDocument/2006/relationships/image"/><Relationship Id="rId9" Target="../media/image43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7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8.jpeg" Type="http://schemas.openxmlformats.org/officeDocument/2006/relationships/image"/><Relationship Id="rId3" Target="../media/image49.png" Type="http://schemas.openxmlformats.org/officeDocument/2006/relationships/image"/><Relationship Id="rId4" Target="../media/image50.svg" Type="http://schemas.openxmlformats.org/officeDocument/2006/relationships/image"/><Relationship Id="rId5" Target="../media/image51.png" Type="http://schemas.openxmlformats.org/officeDocument/2006/relationships/image"/><Relationship Id="rId6" Target="../media/image52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11392544" y="4154952"/>
            <a:ext cx="11958151" cy="1929323"/>
            <a:chOff x="0" y="0"/>
            <a:chExt cx="3149472" cy="50813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149472" cy="508135"/>
            </a:xfrm>
            <a:custGeom>
              <a:avLst/>
              <a:gdLst/>
              <a:ahLst/>
              <a:cxnLst/>
              <a:rect r="r" b="b" t="t" l="l"/>
              <a:pathLst>
                <a:path h="508135" w="3149472">
                  <a:moveTo>
                    <a:pt x="0" y="0"/>
                  </a:moveTo>
                  <a:lnTo>
                    <a:pt x="3149472" y="0"/>
                  </a:lnTo>
                  <a:lnTo>
                    <a:pt x="3149472" y="508135"/>
                  </a:lnTo>
                  <a:lnTo>
                    <a:pt x="0" y="508135"/>
                  </a:ln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3149472" cy="5367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9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210949" y="-1011147"/>
            <a:ext cx="2647750" cy="2647750"/>
          </a:xfrm>
          <a:custGeom>
            <a:avLst/>
            <a:gdLst/>
            <a:ahLst/>
            <a:cxnLst/>
            <a:rect r="r" b="b" t="t" l="l"/>
            <a:pathLst>
              <a:path h="2647750" w="2647750">
                <a:moveTo>
                  <a:pt x="0" y="0"/>
                </a:moveTo>
                <a:lnTo>
                  <a:pt x="2647750" y="0"/>
                </a:lnTo>
                <a:lnTo>
                  <a:pt x="2647750" y="2647750"/>
                </a:lnTo>
                <a:lnTo>
                  <a:pt x="0" y="26477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0380940" y="649592"/>
            <a:ext cx="7516996" cy="8987817"/>
            <a:chOff x="0" y="0"/>
            <a:chExt cx="8603361" cy="1028674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-2794" y="-127"/>
              <a:ext cx="8606155" cy="10286873"/>
            </a:xfrm>
            <a:custGeom>
              <a:avLst/>
              <a:gdLst/>
              <a:ahLst/>
              <a:cxnLst/>
              <a:rect r="r" b="b" t="t" l="l"/>
              <a:pathLst>
                <a:path h="10286873" w="8606155">
                  <a:moveTo>
                    <a:pt x="8606155" y="10251440"/>
                  </a:moveTo>
                  <a:cubicBezTo>
                    <a:pt x="8606155" y="10284587"/>
                    <a:pt x="8595487" y="10286873"/>
                    <a:pt x="8567674" y="10286873"/>
                  </a:cubicBezTo>
                  <a:cubicBezTo>
                    <a:pt x="5713095" y="10286238"/>
                    <a:pt x="2858643" y="10286238"/>
                    <a:pt x="4064" y="10286238"/>
                  </a:cubicBezTo>
                  <a:cubicBezTo>
                    <a:pt x="0" y="10272395"/>
                    <a:pt x="6350" y="10259822"/>
                    <a:pt x="9271" y="10246995"/>
                  </a:cubicBezTo>
                  <a:cubicBezTo>
                    <a:pt x="134747" y="9685401"/>
                    <a:pt x="260350" y="9123934"/>
                    <a:pt x="386207" y="8562467"/>
                  </a:cubicBezTo>
                  <a:cubicBezTo>
                    <a:pt x="565658" y="7761986"/>
                    <a:pt x="745490" y="6961632"/>
                    <a:pt x="924814" y="6161151"/>
                  </a:cubicBezTo>
                  <a:cubicBezTo>
                    <a:pt x="1146302" y="5172583"/>
                    <a:pt x="1367282" y="4184015"/>
                    <a:pt x="1588643" y="3195574"/>
                  </a:cubicBezTo>
                  <a:cubicBezTo>
                    <a:pt x="1813560" y="2191385"/>
                    <a:pt x="2038604" y="1187323"/>
                    <a:pt x="2264156" y="183261"/>
                  </a:cubicBezTo>
                  <a:cubicBezTo>
                    <a:pt x="2277872" y="122174"/>
                    <a:pt x="2286635" y="59690"/>
                    <a:pt x="2308860" y="635"/>
                  </a:cubicBezTo>
                  <a:cubicBezTo>
                    <a:pt x="4395216" y="635"/>
                    <a:pt x="6481572" y="635"/>
                    <a:pt x="8567928" y="0"/>
                  </a:cubicBezTo>
                  <a:cubicBezTo>
                    <a:pt x="8596249" y="0"/>
                    <a:pt x="8605901" y="3429"/>
                    <a:pt x="8605901" y="35814"/>
                  </a:cubicBezTo>
                  <a:cubicBezTo>
                    <a:pt x="8605139" y="3441065"/>
                    <a:pt x="8605139" y="6846316"/>
                    <a:pt x="8606155" y="10251440"/>
                  </a:cubicBezTo>
                  <a:close/>
                </a:path>
              </a:pathLst>
            </a:custGeom>
            <a:blipFill>
              <a:blip r:embed="rId4"/>
              <a:stretch>
                <a:fillRect l="-9783" t="0" r="-9783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1996841" y="6516177"/>
            <a:ext cx="7913921" cy="23316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27"/>
              </a:lnSpc>
            </a:pPr>
            <a:r>
              <a:rPr lang="en-US" sz="3030" i="true">
                <a:solidFill>
                  <a:srgbClr val="56AEFF"/>
                </a:solidFill>
                <a:latin typeface="DM Sans Italics"/>
                <a:ea typeface="DM Sans Italics"/>
                <a:cs typeface="DM Sans Italics"/>
                <a:sym typeface="DM Sans Italics"/>
              </a:rPr>
              <a:t>Presented by:</a:t>
            </a:r>
          </a:p>
          <a:p>
            <a:pPr algn="ctr">
              <a:lnSpc>
                <a:spcPts val="3727"/>
              </a:lnSpc>
            </a:pPr>
            <a:r>
              <a:rPr lang="en-US" sz="3030" i="true">
                <a:solidFill>
                  <a:srgbClr val="56AEFF"/>
                </a:solidFill>
                <a:latin typeface="DM Sans Italics"/>
                <a:ea typeface="DM Sans Italics"/>
                <a:cs typeface="DM Sans Italics"/>
                <a:sym typeface="DM Sans Italics"/>
              </a:rPr>
              <a:t>MD. Tushar Khan</a:t>
            </a:r>
          </a:p>
          <a:p>
            <a:pPr algn="ctr">
              <a:lnSpc>
                <a:spcPts val="3727"/>
              </a:lnSpc>
            </a:pPr>
            <a:r>
              <a:rPr lang="en-US" sz="3030" i="true">
                <a:solidFill>
                  <a:srgbClr val="56AEFF"/>
                </a:solidFill>
                <a:latin typeface="DM Sans Italics"/>
                <a:ea typeface="DM Sans Italics"/>
                <a:cs typeface="DM Sans Italics"/>
                <a:sym typeface="DM Sans Italics"/>
              </a:rPr>
              <a:t>MD. Minhaz Ahamed Rohan</a:t>
            </a:r>
          </a:p>
          <a:p>
            <a:pPr algn="ctr">
              <a:lnSpc>
                <a:spcPts val="3727"/>
              </a:lnSpc>
            </a:pPr>
            <a:r>
              <a:rPr lang="en-US" sz="3030" i="true">
                <a:solidFill>
                  <a:srgbClr val="56AEFF"/>
                </a:solidFill>
                <a:latin typeface="DM Sans Italics"/>
                <a:ea typeface="DM Sans Italics"/>
                <a:cs typeface="DM Sans Italics"/>
                <a:sym typeface="DM Sans Italics"/>
              </a:rPr>
              <a:t>MD. Ashike Rabby</a:t>
            </a:r>
          </a:p>
          <a:p>
            <a:pPr algn="ctr" marL="0" indent="0" lvl="0">
              <a:lnSpc>
                <a:spcPts val="3727"/>
              </a:lnSpc>
              <a:spcBef>
                <a:spcPct val="0"/>
              </a:spcBef>
            </a:pP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883811" y="2257335"/>
            <a:ext cx="846187" cy="981086"/>
          </a:xfrm>
          <a:custGeom>
            <a:avLst/>
            <a:gdLst/>
            <a:ahLst/>
            <a:cxnLst/>
            <a:rect r="r" b="b" t="t" l="l"/>
            <a:pathLst>
              <a:path h="981086" w="846187">
                <a:moveTo>
                  <a:pt x="0" y="0"/>
                </a:moveTo>
                <a:lnTo>
                  <a:pt x="846187" y="0"/>
                </a:lnTo>
                <a:lnTo>
                  <a:pt x="846187" y="981086"/>
                </a:lnTo>
                <a:lnTo>
                  <a:pt x="0" y="98108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-295175" y="8630507"/>
            <a:ext cx="2647750" cy="2647750"/>
          </a:xfrm>
          <a:custGeom>
            <a:avLst/>
            <a:gdLst/>
            <a:ahLst/>
            <a:cxnLst/>
            <a:rect r="r" b="b" t="t" l="l"/>
            <a:pathLst>
              <a:path h="2647750" w="2647750">
                <a:moveTo>
                  <a:pt x="0" y="0"/>
                </a:moveTo>
                <a:lnTo>
                  <a:pt x="2647750" y="0"/>
                </a:lnTo>
                <a:lnTo>
                  <a:pt x="2647750" y="2647751"/>
                </a:lnTo>
                <a:lnTo>
                  <a:pt x="0" y="26477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996841" y="2129729"/>
            <a:ext cx="10959085" cy="1282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088"/>
              </a:lnSpc>
            </a:pPr>
            <a:r>
              <a:rPr lang="en-US" sz="8407" b="true">
                <a:solidFill>
                  <a:srgbClr val="FFFBFB"/>
                </a:solidFill>
                <a:latin typeface="Now Bold"/>
                <a:ea typeface="Now Bold"/>
                <a:cs typeface="Now Bold"/>
                <a:sym typeface="Now Bold"/>
              </a:rPr>
              <a:t>STUDENT PORTAL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874887" y="3238421"/>
            <a:ext cx="9659937" cy="22059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640"/>
              </a:lnSpc>
            </a:pPr>
            <a:r>
              <a:rPr lang="en-US" sz="7200" b="true">
                <a:solidFill>
                  <a:srgbClr val="56AEFF"/>
                </a:solidFill>
                <a:latin typeface="Now Bold"/>
                <a:ea typeface="Now Bold"/>
                <a:cs typeface="Now Bold"/>
                <a:sym typeface="Now Bold"/>
              </a:rPr>
              <a:t>MANAGEMENT SYSTEM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428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683520" y="1590911"/>
            <a:ext cx="2651835" cy="2651835"/>
          </a:xfrm>
          <a:custGeom>
            <a:avLst/>
            <a:gdLst/>
            <a:ahLst/>
            <a:cxnLst/>
            <a:rect r="r" b="b" t="t" l="l"/>
            <a:pathLst>
              <a:path h="2651835" w="2651835">
                <a:moveTo>
                  <a:pt x="0" y="0"/>
                </a:moveTo>
                <a:lnTo>
                  <a:pt x="2651835" y="0"/>
                </a:lnTo>
                <a:lnTo>
                  <a:pt x="2651835" y="2651835"/>
                </a:lnTo>
                <a:lnTo>
                  <a:pt x="0" y="26518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335469" y="2334469"/>
            <a:ext cx="7952531" cy="7952531"/>
            <a:chOff x="0" y="0"/>
            <a:chExt cx="3331210" cy="333121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331210" cy="3331210"/>
            </a:xfrm>
            <a:custGeom>
              <a:avLst/>
              <a:gdLst/>
              <a:ahLst/>
              <a:cxnLst/>
              <a:rect r="r" b="b" t="t" l="l"/>
              <a:pathLst>
                <a:path h="3331210" w="3331210">
                  <a:moveTo>
                    <a:pt x="3331210" y="3331210"/>
                  </a:moveTo>
                  <a:lnTo>
                    <a:pt x="0" y="3331210"/>
                  </a:lnTo>
                  <a:cubicBezTo>
                    <a:pt x="0" y="1490980"/>
                    <a:pt x="1490980" y="0"/>
                    <a:pt x="3331210" y="0"/>
                  </a:cubicBezTo>
                  <a:lnTo>
                    <a:pt x="3331210" y="3331210"/>
                  </a:lnTo>
                  <a:close/>
                </a:path>
              </a:pathLst>
            </a:custGeom>
            <a:blipFill>
              <a:blip r:embed="rId4"/>
              <a:stretch>
                <a:fillRect l="-10775" t="0" r="-39318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-789475" y="-570381"/>
            <a:ext cx="2651835" cy="2651835"/>
          </a:xfrm>
          <a:custGeom>
            <a:avLst/>
            <a:gdLst/>
            <a:ahLst/>
            <a:cxnLst/>
            <a:rect r="r" b="b" t="t" l="l"/>
            <a:pathLst>
              <a:path h="2651835" w="2651835">
                <a:moveTo>
                  <a:pt x="0" y="0"/>
                </a:moveTo>
                <a:lnTo>
                  <a:pt x="2651836" y="0"/>
                </a:lnTo>
                <a:lnTo>
                  <a:pt x="2651836" y="2651835"/>
                </a:lnTo>
                <a:lnTo>
                  <a:pt x="0" y="26518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862361" y="3232769"/>
            <a:ext cx="10434893" cy="2644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543"/>
              </a:lnSpc>
            </a:pPr>
            <a:r>
              <a:rPr lang="en-US" b="true" sz="7530" spc="459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Thank's For Watching!!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986667" y="3084143"/>
            <a:ext cx="2613061" cy="2273181"/>
            <a:chOff x="0" y="0"/>
            <a:chExt cx="991873" cy="86286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91873" cy="862860"/>
            </a:xfrm>
            <a:custGeom>
              <a:avLst/>
              <a:gdLst/>
              <a:ahLst/>
              <a:cxnLst/>
              <a:rect r="r" b="b" t="t" l="l"/>
              <a:pathLst>
                <a:path h="862860" w="991873">
                  <a:moveTo>
                    <a:pt x="0" y="0"/>
                  </a:moveTo>
                  <a:lnTo>
                    <a:pt x="991873" y="0"/>
                  </a:lnTo>
                  <a:lnTo>
                    <a:pt x="991873" y="862860"/>
                  </a:lnTo>
                  <a:lnTo>
                    <a:pt x="0" y="862860"/>
                  </a:lnTo>
                  <a:close/>
                </a:path>
              </a:pathLst>
            </a:custGeom>
            <a:solidFill>
              <a:srgbClr val="145DA0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991873" cy="9009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83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 flipV="true">
            <a:off x="3133964" y="4640463"/>
            <a:ext cx="2203125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5844564" y="3084143"/>
            <a:ext cx="2613061" cy="2273181"/>
            <a:chOff x="0" y="0"/>
            <a:chExt cx="991873" cy="86286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991873" cy="862860"/>
            </a:xfrm>
            <a:custGeom>
              <a:avLst/>
              <a:gdLst/>
              <a:ahLst/>
              <a:cxnLst/>
              <a:rect r="r" b="b" t="t" l="l"/>
              <a:pathLst>
                <a:path h="862860" w="991873">
                  <a:moveTo>
                    <a:pt x="0" y="0"/>
                  </a:moveTo>
                  <a:lnTo>
                    <a:pt x="991873" y="0"/>
                  </a:lnTo>
                  <a:lnTo>
                    <a:pt x="991873" y="862860"/>
                  </a:lnTo>
                  <a:lnTo>
                    <a:pt x="0" y="862860"/>
                  </a:lnTo>
                  <a:close/>
                </a:path>
              </a:pathLst>
            </a:custGeom>
            <a:solidFill>
              <a:srgbClr val="145DA0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991873" cy="9009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83"/>
                </a:lnSpc>
              </a:pPr>
            </a:p>
          </p:txBody>
        </p:sp>
      </p:grpSp>
      <p:sp>
        <p:nvSpPr>
          <p:cNvPr name="AutoShape 9" id="9"/>
          <p:cNvSpPr/>
          <p:nvPr/>
        </p:nvSpPr>
        <p:spPr>
          <a:xfrm flipV="true">
            <a:off x="5991861" y="4640463"/>
            <a:ext cx="2203125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0" id="10"/>
          <p:cNvGrpSpPr/>
          <p:nvPr/>
        </p:nvGrpSpPr>
        <p:grpSpPr>
          <a:xfrm rot="0">
            <a:off x="2986667" y="5870734"/>
            <a:ext cx="2613061" cy="2252658"/>
            <a:chOff x="0" y="0"/>
            <a:chExt cx="991873" cy="85507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991873" cy="855070"/>
            </a:xfrm>
            <a:custGeom>
              <a:avLst/>
              <a:gdLst/>
              <a:ahLst/>
              <a:cxnLst/>
              <a:rect r="r" b="b" t="t" l="l"/>
              <a:pathLst>
                <a:path h="855070" w="991873">
                  <a:moveTo>
                    <a:pt x="0" y="0"/>
                  </a:moveTo>
                  <a:lnTo>
                    <a:pt x="991873" y="0"/>
                  </a:lnTo>
                  <a:lnTo>
                    <a:pt x="991873" y="855070"/>
                  </a:lnTo>
                  <a:lnTo>
                    <a:pt x="0" y="855070"/>
                  </a:lnTo>
                  <a:close/>
                </a:path>
              </a:pathLst>
            </a:custGeom>
            <a:solidFill>
              <a:srgbClr val="145DA0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991873" cy="8931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83"/>
                </a:lnSpc>
              </a:pPr>
            </a:p>
          </p:txBody>
        </p:sp>
      </p:grpSp>
      <p:sp>
        <p:nvSpPr>
          <p:cNvPr name="AutoShape 13" id="13"/>
          <p:cNvSpPr/>
          <p:nvPr/>
        </p:nvSpPr>
        <p:spPr>
          <a:xfrm flipV="true">
            <a:off x="3133964" y="7427054"/>
            <a:ext cx="2203125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4" id="14"/>
          <p:cNvGrpSpPr/>
          <p:nvPr/>
        </p:nvGrpSpPr>
        <p:grpSpPr>
          <a:xfrm rot="0">
            <a:off x="5844564" y="5870734"/>
            <a:ext cx="2613061" cy="2252658"/>
            <a:chOff x="0" y="0"/>
            <a:chExt cx="991873" cy="85507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991873" cy="855070"/>
            </a:xfrm>
            <a:custGeom>
              <a:avLst/>
              <a:gdLst/>
              <a:ahLst/>
              <a:cxnLst/>
              <a:rect r="r" b="b" t="t" l="l"/>
              <a:pathLst>
                <a:path h="855070" w="991873">
                  <a:moveTo>
                    <a:pt x="0" y="0"/>
                  </a:moveTo>
                  <a:lnTo>
                    <a:pt x="991873" y="0"/>
                  </a:lnTo>
                  <a:lnTo>
                    <a:pt x="991873" y="855070"/>
                  </a:lnTo>
                  <a:lnTo>
                    <a:pt x="0" y="855070"/>
                  </a:lnTo>
                  <a:close/>
                </a:path>
              </a:pathLst>
            </a:custGeom>
            <a:solidFill>
              <a:srgbClr val="145DA0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991873" cy="8931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83"/>
                </a:lnSpc>
              </a:pPr>
            </a:p>
          </p:txBody>
        </p:sp>
      </p:grpSp>
      <p:sp>
        <p:nvSpPr>
          <p:cNvPr name="AutoShape 17" id="17"/>
          <p:cNvSpPr/>
          <p:nvPr/>
        </p:nvSpPr>
        <p:spPr>
          <a:xfrm flipV="true">
            <a:off x="5991861" y="7427054"/>
            <a:ext cx="2203125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8" id="18"/>
          <p:cNvGrpSpPr/>
          <p:nvPr/>
        </p:nvGrpSpPr>
        <p:grpSpPr>
          <a:xfrm rot="0">
            <a:off x="10000675" y="1509629"/>
            <a:ext cx="6992751" cy="8074770"/>
            <a:chOff x="0" y="0"/>
            <a:chExt cx="5499100" cy="63500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54991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5499100">
                  <a:moveTo>
                    <a:pt x="2749550" y="6350000"/>
                  </a:moveTo>
                  <a:lnTo>
                    <a:pt x="0" y="4762500"/>
                  </a:lnTo>
                  <a:lnTo>
                    <a:pt x="0" y="1587500"/>
                  </a:lnTo>
                  <a:lnTo>
                    <a:pt x="2749550" y="0"/>
                  </a:lnTo>
                  <a:lnTo>
                    <a:pt x="5499100" y="1587500"/>
                  </a:lnTo>
                  <a:lnTo>
                    <a:pt x="5499100" y="4762500"/>
                  </a:lnTo>
                  <a:lnTo>
                    <a:pt x="2749550" y="6350000"/>
                  </a:lnTo>
                  <a:close/>
                </a:path>
              </a:pathLst>
            </a:custGeom>
            <a:solidFill>
              <a:srgbClr val="56AEFF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20" id="20"/>
          <p:cNvGrpSpPr/>
          <p:nvPr/>
        </p:nvGrpSpPr>
        <p:grpSpPr>
          <a:xfrm rot="0">
            <a:off x="10143550" y="1698193"/>
            <a:ext cx="6697476" cy="7733806"/>
            <a:chOff x="0" y="0"/>
            <a:chExt cx="5499100" cy="63500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54991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5499100">
                  <a:moveTo>
                    <a:pt x="2749550" y="6350000"/>
                  </a:moveTo>
                  <a:lnTo>
                    <a:pt x="0" y="4762500"/>
                  </a:lnTo>
                  <a:lnTo>
                    <a:pt x="0" y="1587500"/>
                  </a:lnTo>
                  <a:lnTo>
                    <a:pt x="2749550" y="0"/>
                  </a:lnTo>
                  <a:lnTo>
                    <a:pt x="5499100" y="1587500"/>
                  </a:lnTo>
                  <a:lnTo>
                    <a:pt x="5499100" y="4762500"/>
                  </a:lnTo>
                  <a:lnTo>
                    <a:pt x="2749550" y="6350000"/>
                  </a:lnTo>
                  <a:close/>
                </a:path>
              </a:pathLst>
            </a:custGeom>
            <a:blipFill>
              <a:blip r:embed="rId2"/>
              <a:stretch>
                <a:fillRect l="-36659" t="0" r="-36659" b="0"/>
              </a:stretch>
            </a:blip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8705275" y="3084143"/>
            <a:ext cx="2613061" cy="2273181"/>
            <a:chOff x="0" y="0"/>
            <a:chExt cx="991873" cy="86286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991873" cy="862860"/>
            </a:xfrm>
            <a:custGeom>
              <a:avLst/>
              <a:gdLst/>
              <a:ahLst/>
              <a:cxnLst/>
              <a:rect r="r" b="b" t="t" l="l"/>
              <a:pathLst>
                <a:path h="862860" w="991873">
                  <a:moveTo>
                    <a:pt x="0" y="0"/>
                  </a:moveTo>
                  <a:lnTo>
                    <a:pt x="991873" y="0"/>
                  </a:lnTo>
                  <a:lnTo>
                    <a:pt x="991873" y="862860"/>
                  </a:lnTo>
                  <a:lnTo>
                    <a:pt x="0" y="862860"/>
                  </a:lnTo>
                  <a:close/>
                </a:path>
              </a:pathLst>
            </a:custGeom>
            <a:solidFill>
              <a:srgbClr val="145DA0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0" y="-38100"/>
              <a:ext cx="991873" cy="9009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83"/>
                </a:lnSpc>
              </a:pPr>
            </a:p>
          </p:txBody>
        </p:sp>
      </p:grpSp>
      <p:sp>
        <p:nvSpPr>
          <p:cNvPr name="AutoShape 25" id="25"/>
          <p:cNvSpPr/>
          <p:nvPr/>
        </p:nvSpPr>
        <p:spPr>
          <a:xfrm flipV="true">
            <a:off x="8852572" y="4640463"/>
            <a:ext cx="2203125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6" id="26"/>
          <p:cNvGrpSpPr/>
          <p:nvPr/>
        </p:nvGrpSpPr>
        <p:grpSpPr>
          <a:xfrm rot="0">
            <a:off x="8705275" y="5870734"/>
            <a:ext cx="2613061" cy="2252658"/>
            <a:chOff x="0" y="0"/>
            <a:chExt cx="991873" cy="85507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991873" cy="855070"/>
            </a:xfrm>
            <a:custGeom>
              <a:avLst/>
              <a:gdLst/>
              <a:ahLst/>
              <a:cxnLst/>
              <a:rect r="r" b="b" t="t" l="l"/>
              <a:pathLst>
                <a:path h="855070" w="991873">
                  <a:moveTo>
                    <a:pt x="0" y="0"/>
                  </a:moveTo>
                  <a:lnTo>
                    <a:pt x="991873" y="0"/>
                  </a:lnTo>
                  <a:lnTo>
                    <a:pt x="991873" y="855070"/>
                  </a:lnTo>
                  <a:lnTo>
                    <a:pt x="0" y="855070"/>
                  </a:lnTo>
                  <a:close/>
                </a:path>
              </a:pathLst>
            </a:custGeom>
            <a:solidFill>
              <a:srgbClr val="145DA0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28" id="28"/>
            <p:cNvSpPr txBox="true"/>
            <p:nvPr/>
          </p:nvSpPr>
          <p:spPr>
            <a:xfrm>
              <a:off x="0" y="-38100"/>
              <a:ext cx="991873" cy="8931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83"/>
                </a:lnSpc>
              </a:pPr>
            </a:p>
          </p:txBody>
        </p:sp>
      </p:grpSp>
      <p:sp>
        <p:nvSpPr>
          <p:cNvPr name="AutoShape 29" id="29"/>
          <p:cNvSpPr/>
          <p:nvPr/>
        </p:nvSpPr>
        <p:spPr>
          <a:xfrm flipV="true">
            <a:off x="8852572" y="7427054"/>
            <a:ext cx="2203125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0" id="30"/>
          <p:cNvSpPr/>
          <p:nvPr/>
        </p:nvSpPr>
        <p:spPr>
          <a:xfrm flipH="false" flipV="false" rot="0">
            <a:off x="-7631327" y="597505"/>
            <a:ext cx="9077445" cy="9077445"/>
          </a:xfrm>
          <a:custGeom>
            <a:avLst/>
            <a:gdLst/>
            <a:ahLst/>
            <a:cxnLst/>
            <a:rect r="r" b="b" t="t" l="l"/>
            <a:pathLst>
              <a:path h="9077445" w="9077445">
                <a:moveTo>
                  <a:pt x="0" y="0"/>
                </a:moveTo>
                <a:lnTo>
                  <a:pt x="9077444" y="0"/>
                </a:lnTo>
                <a:lnTo>
                  <a:pt x="9077444" y="9077445"/>
                </a:lnTo>
                <a:lnTo>
                  <a:pt x="0" y="90774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1" id="31"/>
          <p:cNvSpPr txBox="true"/>
          <p:nvPr/>
        </p:nvSpPr>
        <p:spPr>
          <a:xfrm rot="0">
            <a:off x="2986667" y="1698193"/>
            <a:ext cx="8437330" cy="12144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625"/>
              </a:lnSpc>
              <a:spcBef>
                <a:spcPct val="0"/>
              </a:spcBef>
            </a:pPr>
            <a:r>
              <a:rPr lang="en-US" b="true" sz="8020">
                <a:solidFill>
                  <a:srgbClr val="56AEFF"/>
                </a:solidFill>
                <a:latin typeface="Now Bold"/>
                <a:ea typeface="Now Bold"/>
                <a:cs typeface="Now Bold"/>
                <a:sym typeface="Now Bold"/>
              </a:rPr>
              <a:t>OVERVIEW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3133964" y="4786329"/>
            <a:ext cx="2318467" cy="419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33"/>
              </a:lnSpc>
            </a:pPr>
            <a:r>
              <a:rPr lang="en-US" sz="2487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Introduction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3447970" y="3225902"/>
            <a:ext cx="1690455" cy="973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14"/>
              </a:lnSpc>
            </a:pPr>
            <a:r>
              <a:rPr lang="en-US" sz="5735" b="tru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01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5991861" y="4786329"/>
            <a:ext cx="2318467" cy="419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33"/>
              </a:lnSpc>
            </a:pPr>
            <a:r>
              <a:rPr lang="en-US" sz="2487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Objectives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6305867" y="3225902"/>
            <a:ext cx="1690455" cy="973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14"/>
              </a:lnSpc>
            </a:pPr>
            <a:r>
              <a:rPr lang="en-US" sz="5735" b="tru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02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3133964" y="7420521"/>
            <a:ext cx="2318467" cy="6426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05"/>
              </a:lnSpc>
            </a:pPr>
            <a:r>
              <a:rPr lang="en-US" sz="1887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Implementation Plan and Outcomes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3447970" y="6012493"/>
            <a:ext cx="1690455" cy="973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14"/>
              </a:lnSpc>
            </a:pPr>
            <a:r>
              <a:rPr lang="en-US" sz="5735" b="tru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04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5991861" y="7582446"/>
            <a:ext cx="2318467" cy="318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05"/>
              </a:lnSpc>
            </a:pPr>
            <a:r>
              <a:rPr lang="en-US" sz="1887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Expected Outcomes 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6305867" y="6012493"/>
            <a:ext cx="1690455" cy="973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14"/>
              </a:lnSpc>
            </a:pPr>
            <a:r>
              <a:rPr lang="en-US" sz="5735" b="tru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05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8852572" y="4786329"/>
            <a:ext cx="2318467" cy="3786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19"/>
              </a:lnSpc>
            </a:pPr>
            <a:r>
              <a:rPr lang="en-US" sz="2187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System Features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9166578" y="3225902"/>
            <a:ext cx="1690455" cy="973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14"/>
              </a:lnSpc>
            </a:pPr>
            <a:r>
              <a:rPr lang="en-US" sz="5735" b="tru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03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8852572" y="7582446"/>
            <a:ext cx="2318467" cy="3930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95"/>
              </a:lnSpc>
            </a:pPr>
            <a:r>
              <a:rPr lang="en-US" sz="2387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Conclusion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9166578" y="6012493"/>
            <a:ext cx="1690455" cy="973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14"/>
              </a:lnSpc>
            </a:pPr>
            <a:r>
              <a:rPr lang="en-US" sz="5735" b="tru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06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5DA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27600" y="0"/>
            <a:ext cx="6279570" cy="10287000"/>
          </a:xfrm>
          <a:custGeom>
            <a:avLst/>
            <a:gdLst/>
            <a:ahLst/>
            <a:cxnLst/>
            <a:rect r="r" b="b" t="t" l="l"/>
            <a:pathLst>
              <a:path h="10287000" w="6279570">
                <a:moveTo>
                  <a:pt x="0" y="0"/>
                </a:moveTo>
                <a:lnTo>
                  <a:pt x="6279571" y="0"/>
                </a:lnTo>
                <a:lnTo>
                  <a:pt x="627957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01" r="-11111" b="-90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5993373" y="-5458262"/>
            <a:ext cx="10196686" cy="10196686"/>
          </a:xfrm>
          <a:custGeom>
            <a:avLst/>
            <a:gdLst/>
            <a:ahLst/>
            <a:cxnLst/>
            <a:rect r="r" b="b" t="t" l="l"/>
            <a:pathLst>
              <a:path h="10196686" w="10196686">
                <a:moveTo>
                  <a:pt x="0" y="0"/>
                </a:moveTo>
                <a:lnTo>
                  <a:pt x="10196686" y="0"/>
                </a:lnTo>
                <a:lnTo>
                  <a:pt x="10196686" y="10196685"/>
                </a:lnTo>
                <a:lnTo>
                  <a:pt x="0" y="1019668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9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697329" y="6667836"/>
            <a:ext cx="8414387" cy="8414387"/>
          </a:xfrm>
          <a:custGeom>
            <a:avLst/>
            <a:gdLst/>
            <a:ahLst/>
            <a:cxnLst/>
            <a:rect r="r" b="b" t="t" l="l"/>
            <a:pathLst>
              <a:path h="8414387" w="8414387">
                <a:moveTo>
                  <a:pt x="0" y="0"/>
                </a:moveTo>
                <a:lnTo>
                  <a:pt x="8414387" y="0"/>
                </a:lnTo>
                <a:lnTo>
                  <a:pt x="8414387" y="8414387"/>
                </a:lnTo>
                <a:lnTo>
                  <a:pt x="0" y="841438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9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976209" y="-359920"/>
            <a:ext cx="6566182" cy="6566182"/>
          </a:xfrm>
          <a:custGeom>
            <a:avLst/>
            <a:gdLst/>
            <a:ahLst/>
            <a:cxnLst/>
            <a:rect r="r" b="b" t="t" l="l"/>
            <a:pathLst>
              <a:path h="6566182" w="6566182">
                <a:moveTo>
                  <a:pt x="0" y="0"/>
                </a:moveTo>
                <a:lnTo>
                  <a:pt x="6566182" y="0"/>
                </a:lnTo>
                <a:lnTo>
                  <a:pt x="6566182" y="6566183"/>
                </a:lnTo>
                <a:lnTo>
                  <a:pt x="0" y="656618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7380284" y="1589236"/>
            <a:ext cx="9879016" cy="731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719"/>
              </a:lnSpc>
              <a:spcBef>
                <a:spcPct val="0"/>
              </a:spcBef>
            </a:pPr>
            <a:r>
              <a:rPr lang="en-US" b="true" sz="4766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INTRODUCTION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921469" y="2577761"/>
            <a:ext cx="6960365" cy="7117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38"/>
              </a:lnSpc>
            </a:pPr>
            <a:r>
              <a:rPr lang="en-US" sz="241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The</a:t>
            </a:r>
            <a:r>
              <a:rPr lang="en-US" sz="2419">
                <a:solidFill>
                  <a:srgbClr val="4BD1FB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419" b="true">
                <a:solidFill>
                  <a:srgbClr val="4BD1FB"/>
                </a:solidFill>
                <a:latin typeface="DM Sans Bold"/>
                <a:ea typeface="DM Sans Bold"/>
                <a:cs typeface="DM Sans Bold"/>
                <a:sym typeface="DM Sans Bold"/>
              </a:rPr>
              <a:t>Student Portal Management System</a:t>
            </a:r>
            <a:r>
              <a:rPr lang="en-US" sz="2419">
                <a:solidFill>
                  <a:srgbClr val="4BD1FB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41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is a comprehensive platform designed to streamline student data management, academic records, and login functionalities. </a:t>
            </a:r>
          </a:p>
          <a:p>
            <a:pPr algn="l">
              <a:lnSpc>
                <a:spcPts val="3338"/>
              </a:lnSpc>
            </a:pPr>
          </a:p>
          <a:p>
            <a:pPr algn="l">
              <a:lnSpc>
                <a:spcPts val="3338"/>
              </a:lnSpc>
            </a:pPr>
            <a:r>
              <a:rPr lang="en-US" sz="2419" b="tru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This system will integrate a </a:t>
            </a:r>
            <a:r>
              <a:rPr lang="en-US" sz="2419" b="true">
                <a:solidFill>
                  <a:srgbClr val="4BD1FB"/>
                </a:solidFill>
                <a:latin typeface="DM Sans Bold"/>
                <a:ea typeface="DM Sans Bold"/>
                <a:cs typeface="DM Sans Bold"/>
                <a:sym typeface="DM Sans Bold"/>
              </a:rPr>
              <a:t>Graphical User interface (GUI)</a:t>
            </a:r>
            <a:r>
              <a:rPr lang="en-US" sz="2419" b="tru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 for easy access, a calculator to generate cumulative grade point averages (CGPA), and an Excel-based database for data storage. The portal aims to enhance accessibility, efficiency, and accuracy in student record management. </a:t>
            </a:r>
          </a:p>
          <a:p>
            <a:pPr algn="l">
              <a:lnSpc>
                <a:spcPts val="3338"/>
              </a:lnSpc>
            </a:pPr>
          </a:p>
          <a:p>
            <a:pPr algn="l">
              <a:lnSpc>
                <a:spcPts val="3338"/>
              </a:lnSpc>
            </a:pPr>
            <a:r>
              <a:rPr lang="en-US" sz="2419" b="tru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The entire system will be developed using </a:t>
            </a:r>
            <a:r>
              <a:rPr lang="en-US" sz="2419" b="true">
                <a:solidFill>
                  <a:srgbClr val="4BD1FB"/>
                </a:solidFill>
                <a:latin typeface="DM Sans Bold"/>
                <a:ea typeface="DM Sans Bold"/>
                <a:cs typeface="DM Sans Bold"/>
                <a:sym typeface="DM Sans Bold"/>
              </a:rPr>
              <a:t>C++</a:t>
            </a:r>
            <a:r>
              <a:rPr lang="en-US" sz="241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, ensuring high performance, robustness, and efficient memory management.</a:t>
            </a:r>
          </a:p>
          <a:p>
            <a:pPr algn="l" marL="0" indent="0" lvl="0">
              <a:lnSpc>
                <a:spcPts val="3338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067135" y="2776133"/>
            <a:ext cx="4478738" cy="1274966"/>
            <a:chOff x="0" y="0"/>
            <a:chExt cx="2565722" cy="73038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565722" cy="730386"/>
            </a:xfrm>
            <a:custGeom>
              <a:avLst/>
              <a:gdLst/>
              <a:ahLst/>
              <a:cxnLst/>
              <a:rect r="r" b="b" t="t" l="l"/>
              <a:pathLst>
                <a:path h="730386" w="2565722">
                  <a:moveTo>
                    <a:pt x="0" y="0"/>
                  </a:moveTo>
                  <a:lnTo>
                    <a:pt x="2362522" y="0"/>
                  </a:lnTo>
                  <a:lnTo>
                    <a:pt x="2565722" y="365193"/>
                  </a:lnTo>
                  <a:lnTo>
                    <a:pt x="2362522" y="730386"/>
                  </a:lnTo>
                  <a:lnTo>
                    <a:pt x="0" y="730386"/>
                  </a:lnTo>
                  <a:lnTo>
                    <a:pt x="203200" y="3651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77800" y="-38100"/>
              <a:ext cx="2311722" cy="7684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10800000">
            <a:off x="6027115" y="4051099"/>
            <a:ext cx="4478738" cy="1274966"/>
            <a:chOff x="0" y="0"/>
            <a:chExt cx="2565722" cy="73038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565722" cy="730386"/>
            </a:xfrm>
            <a:custGeom>
              <a:avLst/>
              <a:gdLst/>
              <a:ahLst/>
              <a:cxnLst/>
              <a:rect r="r" b="b" t="t" l="l"/>
              <a:pathLst>
                <a:path h="730386" w="2565722">
                  <a:moveTo>
                    <a:pt x="0" y="0"/>
                  </a:moveTo>
                  <a:lnTo>
                    <a:pt x="2362522" y="0"/>
                  </a:lnTo>
                  <a:lnTo>
                    <a:pt x="2565722" y="365193"/>
                  </a:lnTo>
                  <a:lnTo>
                    <a:pt x="2362522" y="730386"/>
                  </a:lnTo>
                  <a:lnTo>
                    <a:pt x="0" y="730386"/>
                  </a:lnTo>
                  <a:lnTo>
                    <a:pt x="203200" y="3651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71C9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77800" y="-38100"/>
              <a:ext cx="2311722" cy="7684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7782147" y="5326064"/>
            <a:ext cx="4478738" cy="1274966"/>
            <a:chOff x="0" y="0"/>
            <a:chExt cx="2565722" cy="73038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565722" cy="730386"/>
            </a:xfrm>
            <a:custGeom>
              <a:avLst/>
              <a:gdLst/>
              <a:ahLst/>
              <a:cxnLst/>
              <a:rect r="r" b="b" t="t" l="l"/>
              <a:pathLst>
                <a:path h="730386" w="2565722">
                  <a:moveTo>
                    <a:pt x="0" y="0"/>
                  </a:moveTo>
                  <a:lnTo>
                    <a:pt x="2362522" y="0"/>
                  </a:lnTo>
                  <a:lnTo>
                    <a:pt x="2565722" y="365193"/>
                  </a:lnTo>
                  <a:lnTo>
                    <a:pt x="2362522" y="730386"/>
                  </a:lnTo>
                  <a:lnTo>
                    <a:pt x="0" y="730386"/>
                  </a:lnTo>
                  <a:lnTo>
                    <a:pt x="203200" y="3651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6AEF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177800" y="-38100"/>
              <a:ext cx="2311722" cy="7684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-10800000">
            <a:off x="6742126" y="6601030"/>
            <a:ext cx="4478738" cy="1274966"/>
            <a:chOff x="0" y="0"/>
            <a:chExt cx="2565722" cy="730386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565722" cy="730386"/>
            </a:xfrm>
            <a:custGeom>
              <a:avLst/>
              <a:gdLst/>
              <a:ahLst/>
              <a:cxnLst/>
              <a:rect r="r" b="b" t="t" l="l"/>
              <a:pathLst>
                <a:path h="730386" w="2565722">
                  <a:moveTo>
                    <a:pt x="0" y="0"/>
                  </a:moveTo>
                  <a:lnTo>
                    <a:pt x="2362522" y="0"/>
                  </a:lnTo>
                  <a:lnTo>
                    <a:pt x="2565722" y="365193"/>
                  </a:lnTo>
                  <a:lnTo>
                    <a:pt x="2362522" y="730386"/>
                  </a:lnTo>
                  <a:lnTo>
                    <a:pt x="0" y="730386"/>
                  </a:lnTo>
                  <a:lnTo>
                    <a:pt x="203200" y="3651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BD1FB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177800" y="-38100"/>
              <a:ext cx="2311722" cy="7684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7782147" y="7871497"/>
            <a:ext cx="4478738" cy="1274966"/>
            <a:chOff x="0" y="0"/>
            <a:chExt cx="2565722" cy="730386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565722" cy="730386"/>
            </a:xfrm>
            <a:custGeom>
              <a:avLst/>
              <a:gdLst/>
              <a:ahLst/>
              <a:cxnLst/>
              <a:rect r="r" b="b" t="t" l="l"/>
              <a:pathLst>
                <a:path h="730386" w="2565722">
                  <a:moveTo>
                    <a:pt x="0" y="0"/>
                  </a:moveTo>
                  <a:lnTo>
                    <a:pt x="2362522" y="0"/>
                  </a:lnTo>
                  <a:lnTo>
                    <a:pt x="2565722" y="365193"/>
                  </a:lnTo>
                  <a:lnTo>
                    <a:pt x="2362522" y="730386"/>
                  </a:lnTo>
                  <a:lnTo>
                    <a:pt x="0" y="730386"/>
                  </a:lnTo>
                  <a:lnTo>
                    <a:pt x="203200" y="3651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FF4FF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177800" y="-38100"/>
              <a:ext cx="2311722" cy="7684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6789293" y="4314487"/>
            <a:ext cx="2954381" cy="6815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580"/>
              </a:lnSpc>
              <a:spcBef>
                <a:spcPct val="0"/>
              </a:spcBef>
            </a:pPr>
            <a:r>
              <a:rPr lang="en-US" b="true" sz="4043">
                <a:solidFill>
                  <a:srgbClr val="051D40"/>
                </a:solidFill>
                <a:latin typeface="DM Sans Bold"/>
                <a:ea typeface="DM Sans Bold"/>
                <a:cs typeface="DM Sans Bold"/>
                <a:sym typeface="DM Sans Bold"/>
              </a:rPr>
              <a:t>Login Panel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533596" y="3033107"/>
            <a:ext cx="3552092" cy="657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72"/>
              </a:lnSpc>
            </a:pPr>
            <a:r>
              <a:rPr lang="en-US" b="true" sz="4151">
                <a:solidFill>
                  <a:srgbClr val="051D40"/>
                </a:solidFill>
                <a:latin typeface="DM Sans Bold"/>
                <a:ea typeface="DM Sans Bold"/>
                <a:cs typeface="DM Sans Bold"/>
                <a:sym typeface="DM Sans Bold"/>
              </a:rPr>
              <a:t>Student Info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8036068" y="5717061"/>
            <a:ext cx="3970897" cy="5559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541"/>
              </a:lnSpc>
              <a:spcBef>
                <a:spcPct val="0"/>
              </a:spcBef>
            </a:pPr>
            <a:r>
              <a:rPr lang="en-US" b="true" sz="3290">
                <a:solidFill>
                  <a:srgbClr val="051D40"/>
                </a:solidFill>
                <a:latin typeface="DM Sans Bold"/>
                <a:ea typeface="DM Sans Bold"/>
                <a:cs typeface="DM Sans Bold"/>
                <a:sym typeface="DM Sans Bold"/>
              </a:rPr>
              <a:t>CGPA calculator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7412555" y="6864418"/>
            <a:ext cx="3500117" cy="6815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580"/>
              </a:lnSpc>
              <a:spcBef>
                <a:spcPct val="0"/>
              </a:spcBef>
            </a:pPr>
            <a:r>
              <a:rPr lang="en-US" b="true" sz="4043">
                <a:solidFill>
                  <a:srgbClr val="051D40"/>
                </a:solidFill>
                <a:latin typeface="DM Sans Bold"/>
                <a:ea typeface="DM Sans Bold"/>
                <a:cs typeface="DM Sans Bold"/>
                <a:sym typeface="DM Sans Bold"/>
              </a:rPr>
              <a:t>Data Storage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8544326" y="8137336"/>
            <a:ext cx="2954381" cy="6815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580"/>
              </a:lnSpc>
              <a:spcBef>
                <a:spcPct val="0"/>
              </a:spcBef>
            </a:pPr>
            <a:r>
              <a:rPr lang="en-US" b="true" sz="4043">
                <a:solidFill>
                  <a:srgbClr val="051D40"/>
                </a:solidFill>
                <a:latin typeface="DM Sans Bold"/>
                <a:ea typeface="DM Sans Bold"/>
                <a:cs typeface="DM Sans Bold"/>
                <a:sym typeface="DM Sans Bold"/>
              </a:rPr>
              <a:t>GUI</a:t>
            </a:r>
          </a:p>
        </p:txBody>
      </p:sp>
      <p:sp>
        <p:nvSpPr>
          <p:cNvPr name="Freeform 22" id="22"/>
          <p:cNvSpPr/>
          <p:nvPr/>
        </p:nvSpPr>
        <p:spPr>
          <a:xfrm flipH="false" flipV="false" rot="0">
            <a:off x="-2519628" y="7227483"/>
            <a:ext cx="7086596" cy="7086596"/>
          </a:xfrm>
          <a:custGeom>
            <a:avLst/>
            <a:gdLst/>
            <a:ahLst/>
            <a:cxnLst/>
            <a:rect r="r" b="b" t="t" l="l"/>
            <a:pathLst>
              <a:path h="7086596" w="7086596">
                <a:moveTo>
                  <a:pt x="0" y="0"/>
                </a:moveTo>
                <a:lnTo>
                  <a:pt x="7086596" y="0"/>
                </a:lnTo>
                <a:lnTo>
                  <a:pt x="7086596" y="7086596"/>
                </a:lnTo>
                <a:lnTo>
                  <a:pt x="0" y="70865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10436461">
            <a:off x="14152110" y="-4118246"/>
            <a:ext cx="6566182" cy="6566182"/>
          </a:xfrm>
          <a:custGeom>
            <a:avLst/>
            <a:gdLst/>
            <a:ahLst/>
            <a:cxnLst/>
            <a:rect r="r" b="b" t="t" l="l"/>
            <a:pathLst>
              <a:path h="6566182" w="6566182">
                <a:moveTo>
                  <a:pt x="0" y="0"/>
                </a:moveTo>
                <a:lnTo>
                  <a:pt x="6566182" y="0"/>
                </a:lnTo>
                <a:lnTo>
                  <a:pt x="6566182" y="6566183"/>
                </a:lnTo>
                <a:lnTo>
                  <a:pt x="0" y="65661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5652085" y="1019175"/>
            <a:ext cx="6977998" cy="17011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625"/>
              </a:lnSpc>
              <a:spcBef>
                <a:spcPct val="0"/>
              </a:spcBef>
            </a:pPr>
            <a:r>
              <a:rPr lang="en-US" b="true" sz="5521">
                <a:solidFill>
                  <a:srgbClr val="4BD1FB"/>
                </a:solidFill>
                <a:latin typeface="Now Bold"/>
                <a:ea typeface="Now Bold"/>
                <a:cs typeface="Now Bold"/>
                <a:sym typeface="Now Bold"/>
              </a:rPr>
              <a:t>KEY FUNCTIONALITY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982623" y="4586506"/>
            <a:ext cx="4432959" cy="1427059"/>
            <a:chOff x="0" y="0"/>
            <a:chExt cx="4289760" cy="138096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89806" cy="1380998"/>
            </a:xfrm>
            <a:custGeom>
              <a:avLst/>
              <a:gdLst/>
              <a:ahLst/>
              <a:cxnLst/>
              <a:rect r="r" b="b" t="t" l="l"/>
              <a:pathLst>
                <a:path h="1380998" w="4289806">
                  <a:moveTo>
                    <a:pt x="4013454" y="876173"/>
                  </a:moveTo>
                  <a:lnTo>
                    <a:pt x="3530854" y="0"/>
                  </a:lnTo>
                  <a:lnTo>
                    <a:pt x="758825" y="0"/>
                  </a:lnTo>
                  <a:lnTo>
                    <a:pt x="279400" y="876173"/>
                  </a:lnTo>
                  <a:lnTo>
                    <a:pt x="0" y="1380998"/>
                  </a:lnTo>
                  <a:lnTo>
                    <a:pt x="4289806" y="1380998"/>
                  </a:lnTo>
                  <a:lnTo>
                    <a:pt x="4013454" y="876173"/>
                  </a:lnTo>
                  <a:close/>
                </a:path>
              </a:pathLst>
            </a:custGeom>
            <a:solidFill>
              <a:srgbClr val="4BD1FB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1815942" y="1873011"/>
            <a:ext cx="2769297" cy="2611562"/>
            <a:chOff x="0" y="0"/>
            <a:chExt cx="2679840" cy="25272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679827" cy="2527173"/>
            </a:xfrm>
            <a:custGeom>
              <a:avLst/>
              <a:gdLst/>
              <a:ahLst/>
              <a:cxnLst/>
              <a:rect r="r" b="b" t="t" l="l"/>
              <a:pathLst>
                <a:path h="2527173" w="2679827">
                  <a:moveTo>
                    <a:pt x="1343152" y="0"/>
                  </a:moveTo>
                  <a:lnTo>
                    <a:pt x="0" y="2527173"/>
                  </a:lnTo>
                  <a:lnTo>
                    <a:pt x="2679827" y="2527173"/>
                  </a:lnTo>
                  <a:lnTo>
                    <a:pt x="1343152" y="0"/>
                  </a:lnTo>
                  <a:close/>
                </a:path>
              </a:pathLst>
            </a:custGeom>
            <a:solidFill>
              <a:srgbClr val="CFF4FF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9135929" y="7686899"/>
            <a:ext cx="8123371" cy="1571401"/>
            <a:chOff x="0" y="0"/>
            <a:chExt cx="7860960" cy="152064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860919" cy="1520698"/>
            </a:xfrm>
            <a:custGeom>
              <a:avLst/>
              <a:gdLst/>
              <a:ahLst/>
              <a:cxnLst/>
              <a:rect r="r" b="b" t="t" l="l"/>
              <a:pathLst>
                <a:path h="1520698" w="7860919">
                  <a:moveTo>
                    <a:pt x="879475" y="0"/>
                  </a:moveTo>
                  <a:lnTo>
                    <a:pt x="0" y="1520698"/>
                  </a:lnTo>
                  <a:lnTo>
                    <a:pt x="3933698" y="1520698"/>
                  </a:lnTo>
                  <a:lnTo>
                    <a:pt x="7860919" y="1520698"/>
                  </a:lnTo>
                  <a:lnTo>
                    <a:pt x="6981571" y="0"/>
                  </a:lnTo>
                  <a:lnTo>
                    <a:pt x="879475" y="0"/>
                  </a:lnTo>
                  <a:close/>
                </a:path>
              </a:pathLst>
            </a:custGeom>
            <a:solidFill>
              <a:srgbClr val="0071C9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10116567" y="6131866"/>
            <a:ext cx="6168048" cy="1424082"/>
            <a:chOff x="0" y="0"/>
            <a:chExt cx="5968800" cy="137808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968746" cy="1378077"/>
            </a:xfrm>
            <a:custGeom>
              <a:avLst/>
              <a:gdLst/>
              <a:ahLst/>
              <a:cxnLst/>
              <a:rect r="r" b="b" t="t" l="l"/>
              <a:pathLst>
                <a:path h="1378077" w="5968746">
                  <a:moveTo>
                    <a:pt x="5194173" y="0"/>
                  </a:moveTo>
                  <a:lnTo>
                    <a:pt x="774700" y="0"/>
                  </a:lnTo>
                  <a:lnTo>
                    <a:pt x="0" y="1378077"/>
                  </a:lnTo>
                  <a:lnTo>
                    <a:pt x="5968746" y="1378077"/>
                  </a:lnTo>
                  <a:lnTo>
                    <a:pt x="5194173" y="0"/>
                  </a:lnTo>
                  <a:close/>
                </a:path>
              </a:pathLst>
            </a:custGeom>
            <a:solidFill>
              <a:srgbClr val="56AEFF"/>
            </a:solid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12557312" y="4699474"/>
            <a:ext cx="1137117" cy="1137117"/>
          </a:xfrm>
          <a:custGeom>
            <a:avLst/>
            <a:gdLst/>
            <a:ahLst/>
            <a:cxnLst/>
            <a:rect r="r" b="b" t="t" l="l"/>
            <a:pathLst>
              <a:path h="1137117" w="1137117">
                <a:moveTo>
                  <a:pt x="0" y="0"/>
                </a:moveTo>
                <a:lnTo>
                  <a:pt x="1137117" y="0"/>
                </a:lnTo>
                <a:lnTo>
                  <a:pt x="1137117" y="1137117"/>
                </a:lnTo>
                <a:lnTo>
                  <a:pt x="0" y="11371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2557312" y="6363602"/>
            <a:ext cx="1280605" cy="973260"/>
          </a:xfrm>
          <a:custGeom>
            <a:avLst/>
            <a:gdLst/>
            <a:ahLst/>
            <a:cxnLst/>
            <a:rect r="r" b="b" t="t" l="l"/>
            <a:pathLst>
              <a:path h="973260" w="1280605">
                <a:moveTo>
                  <a:pt x="0" y="0"/>
                </a:moveTo>
                <a:lnTo>
                  <a:pt x="1280605" y="0"/>
                </a:lnTo>
                <a:lnTo>
                  <a:pt x="1280605" y="973260"/>
                </a:lnTo>
                <a:lnTo>
                  <a:pt x="0" y="9732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2434923" y="7852312"/>
            <a:ext cx="1525382" cy="1240575"/>
          </a:xfrm>
          <a:custGeom>
            <a:avLst/>
            <a:gdLst/>
            <a:ahLst/>
            <a:cxnLst/>
            <a:rect r="r" b="b" t="t" l="l"/>
            <a:pathLst>
              <a:path h="1240575" w="1525382">
                <a:moveTo>
                  <a:pt x="0" y="0"/>
                </a:moveTo>
                <a:lnTo>
                  <a:pt x="1525383" y="0"/>
                </a:lnTo>
                <a:lnTo>
                  <a:pt x="1525383" y="1240575"/>
                </a:lnTo>
                <a:lnTo>
                  <a:pt x="0" y="124057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2596623" y="1779083"/>
            <a:ext cx="5801499" cy="1929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522"/>
              </a:lnSpc>
              <a:spcBef>
                <a:spcPct val="0"/>
              </a:spcBef>
            </a:pPr>
            <a:r>
              <a:rPr lang="en-US" b="true" sz="6268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PROBLEM STATEMENT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533666" y="4408373"/>
            <a:ext cx="957654" cy="7385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013"/>
              </a:lnSpc>
              <a:spcBef>
                <a:spcPct val="0"/>
              </a:spcBef>
            </a:pPr>
            <a:r>
              <a:rPr lang="en-US" b="true" sz="4357">
                <a:solidFill>
                  <a:srgbClr val="4BD1FB"/>
                </a:solidFill>
                <a:latin typeface="DM Sans Bold"/>
                <a:ea typeface="DM Sans Bold"/>
                <a:cs typeface="DM Sans Bold"/>
                <a:sym typeface="DM Sans Bold"/>
              </a:rPr>
              <a:t>01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533666" y="5556793"/>
            <a:ext cx="957654" cy="7385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013"/>
              </a:lnSpc>
              <a:spcBef>
                <a:spcPct val="0"/>
              </a:spcBef>
            </a:pPr>
            <a:r>
              <a:rPr lang="en-US" b="true" sz="4357">
                <a:solidFill>
                  <a:srgbClr val="4BD1FB"/>
                </a:solidFill>
                <a:latin typeface="DM Sans Bold"/>
                <a:ea typeface="DM Sans Bold"/>
                <a:cs typeface="DM Sans Bold"/>
                <a:sym typeface="DM Sans Bold"/>
              </a:rPr>
              <a:t>02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533666" y="6702799"/>
            <a:ext cx="957654" cy="7385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013"/>
              </a:lnSpc>
              <a:spcBef>
                <a:spcPct val="0"/>
              </a:spcBef>
            </a:pPr>
            <a:r>
              <a:rPr lang="en-US" b="true" sz="4357">
                <a:solidFill>
                  <a:srgbClr val="4BD1FB"/>
                </a:solidFill>
                <a:latin typeface="DM Sans Bold"/>
                <a:ea typeface="DM Sans Bold"/>
                <a:cs typeface="DM Sans Bold"/>
                <a:sym typeface="DM Sans Bold"/>
              </a:rPr>
              <a:t>03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533666" y="7851218"/>
            <a:ext cx="957654" cy="7385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013"/>
              </a:lnSpc>
              <a:spcBef>
                <a:spcPct val="0"/>
              </a:spcBef>
            </a:pPr>
            <a:r>
              <a:rPr lang="en-US" b="true" sz="4357">
                <a:solidFill>
                  <a:srgbClr val="4BD1FB"/>
                </a:solidFill>
                <a:latin typeface="DM Sans Bold"/>
                <a:ea typeface="DM Sans Bold"/>
                <a:cs typeface="DM Sans Bold"/>
                <a:sym typeface="DM Sans Bold"/>
              </a:rPr>
              <a:t>04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0">
            <a:off x="15128164" y="-2586935"/>
            <a:ext cx="5956513" cy="5956513"/>
          </a:xfrm>
          <a:custGeom>
            <a:avLst/>
            <a:gdLst/>
            <a:ahLst/>
            <a:cxnLst/>
            <a:rect r="r" b="b" t="t" l="l"/>
            <a:pathLst>
              <a:path h="5956513" w="5956513">
                <a:moveTo>
                  <a:pt x="0" y="0"/>
                </a:moveTo>
                <a:lnTo>
                  <a:pt x="5956513" y="0"/>
                </a:lnTo>
                <a:lnTo>
                  <a:pt x="5956513" y="5956513"/>
                </a:lnTo>
                <a:lnTo>
                  <a:pt x="0" y="595651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-3359890" y="7239384"/>
            <a:ext cx="5956513" cy="5956513"/>
          </a:xfrm>
          <a:custGeom>
            <a:avLst/>
            <a:gdLst/>
            <a:ahLst/>
            <a:cxnLst/>
            <a:rect r="r" b="b" t="t" l="l"/>
            <a:pathLst>
              <a:path h="5956513" w="5956513">
                <a:moveTo>
                  <a:pt x="0" y="0"/>
                </a:moveTo>
                <a:lnTo>
                  <a:pt x="5956513" y="0"/>
                </a:lnTo>
                <a:lnTo>
                  <a:pt x="5956513" y="5956513"/>
                </a:lnTo>
                <a:lnTo>
                  <a:pt x="0" y="595651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3491320" y="4456760"/>
            <a:ext cx="6345242" cy="9906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023"/>
              </a:lnSpc>
              <a:spcBef>
                <a:spcPct val="0"/>
              </a:spcBef>
            </a:pPr>
            <a:r>
              <a:rPr lang="en-US" sz="2915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Challenges of traditional student record management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3491320" y="5714082"/>
            <a:ext cx="6345242" cy="5791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713"/>
              </a:lnSpc>
              <a:spcBef>
                <a:spcPct val="0"/>
              </a:spcBef>
            </a:pPr>
            <a:r>
              <a:rPr lang="en-US" sz="3415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Security Concerns</a:t>
            </a:r>
          </a:p>
        </p:txBody>
      </p:sp>
      <p:sp>
        <p:nvSpPr>
          <p:cNvPr name="AutoShape 22" id="22"/>
          <p:cNvSpPr/>
          <p:nvPr/>
        </p:nvSpPr>
        <p:spPr>
          <a:xfrm flipH="true" flipV="true">
            <a:off x="2750911" y="5498629"/>
            <a:ext cx="586120" cy="0"/>
          </a:xfrm>
          <a:prstGeom prst="line">
            <a:avLst/>
          </a:prstGeom>
          <a:ln cap="flat" w="47625">
            <a:solidFill>
              <a:srgbClr val="4BD1F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3" id="23"/>
          <p:cNvSpPr/>
          <p:nvPr/>
        </p:nvSpPr>
        <p:spPr>
          <a:xfrm flipH="true" flipV="true">
            <a:off x="2687955" y="6633844"/>
            <a:ext cx="586120" cy="0"/>
          </a:xfrm>
          <a:prstGeom prst="line">
            <a:avLst/>
          </a:prstGeom>
          <a:ln cap="flat" w="47625">
            <a:solidFill>
              <a:srgbClr val="4BD1F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4" id="24"/>
          <p:cNvSpPr/>
          <p:nvPr/>
        </p:nvSpPr>
        <p:spPr>
          <a:xfrm flipH="true" flipV="true">
            <a:off x="2687955" y="7771150"/>
            <a:ext cx="586120" cy="0"/>
          </a:xfrm>
          <a:prstGeom prst="line">
            <a:avLst/>
          </a:prstGeom>
          <a:ln cap="flat" w="47625">
            <a:solidFill>
              <a:srgbClr val="4BD1F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25" id="25"/>
          <p:cNvSpPr/>
          <p:nvPr/>
        </p:nvSpPr>
        <p:spPr>
          <a:xfrm flipH="false" flipV="false" rot="0">
            <a:off x="12845060" y="2944218"/>
            <a:ext cx="705108" cy="1053830"/>
          </a:xfrm>
          <a:custGeom>
            <a:avLst/>
            <a:gdLst/>
            <a:ahLst/>
            <a:cxnLst/>
            <a:rect r="r" b="b" t="t" l="l"/>
            <a:pathLst>
              <a:path h="1053830" w="705108">
                <a:moveTo>
                  <a:pt x="0" y="0"/>
                </a:moveTo>
                <a:lnTo>
                  <a:pt x="705109" y="0"/>
                </a:lnTo>
                <a:lnTo>
                  <a:pt x="705109" y="1053830"/>
                </a:lnTo>
                <a:lnTo>
                  <a:pt x="0" y="105383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6" id="26"/>
          <p:cNvSpPr txBox="true"/>
          <p:nvPr/>
        </p:nvSpPr>
        <p:spPr>
          <a:xfrm rot="0">
            <a:off x="3491320" y="6786757"/>
            <a:ext cx="6345242" cy="5623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575"/>
              </a:lnSpc>
              <a:spcBef>
                <a:spcPct val="0"/>
              </a:spcBef>
            </a:pPr>
            <a:r>
              <a:rPr lang="en-US" sz="3315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Manual errors, Inefficiencies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3491320" y="7860743"/>
            <a:ext cx="6345242" cy="5551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437"/>
              </a:lnSpc>
              <a:spcBef>
                <a:spcPct val="0"/>
              </a:spcBef>
            </a:pPr>
            <a:r>
              <a:rPr lang="en-US" sz="3215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Need for an automated system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5DA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313163">
            <a:off x="-4261137" y="6573910"/>
            <a:ext cx="9085628" cy="5368780"/>
          </a:xfrm>
          <a:custGeom>
            <a:avLst/>
            <a:gdLst/>
            <a:ahLst/>
            <a:cxnLst/>
            <a:rect r="r" b="b" t="t" l="l"/>
            <a:pathLst>
              <a:path h="5368780" w="9085628">
                <a:moveTo>
                  <a:pt x="0" y="0"/>
                </a:moveTo>
                <a:lnTo>
                  <a:pt x="9085628" y="0"/>
                </a:lnTo>
                <a:lnTo>
                  <a:pt x="9085628" y="5368780"/>
                </a:lnTo>
                <a:lnTo>
                  <a:pt x="0" y="53687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313163">
            <a:off x="14330817" y="-1655690"/>
            <a:ext cx="9085628" cy="5368780"/>
          </a:xfrm>
          <a:custGeom>
            <a:avLst/>
            <a:gdLst/>
            <a:ahLst/>
            <a:cxnLst/>
            <a:rect r="r" b="b" t="t" l="l"/>
            <a:pathLst>
              <a:path h="5368780" w="9085628">
                <a:moveTo>
                  <a:pt x="0" y="0"/>
                </a:moveTo>
                <a:lnTo>
                  <a:pt x="9085629" y="0"/>
                </a:lnTo>
                <a:lnTo>
                  <a:pt x="9085629" y="5368780"/>
                </a:lnTo>
                <a:lnTo>
                  <a:pt x="0" y="53687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518828" y="9762071"/>
            <a:ext cx="3250345" cy="320972"/>
          </a:xfrm>
          <a:custGeom>
            <a:avLst/>
            <a:gdLst/>
            <a:ahLst/>
            <a:cxnLst/>
            <a:rect r="r" b="b" t="t" l="l"/>
            <a:pathLst>
              <a:path h="320972" w="3250345">
                <a:moveTo>
                  <a:pt x="0" y="0"/>
                </a:moveTo>
                <a:lnTo>
                  <a:pt x="3250344" y="0"/>
                </a:lnTo>
                <a:lnTo>
                  <a:pt x="3250344" y="320971"/>
                </a:lnTo>
                <a:lnTo>
                  <a:pt x="0" y="32097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99999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7525984" y="6597348"/>
            <a:ext cx="3233218" cy="3164722"/>
            <a:chOff x="0" y="0"/>
            <a:chExt cx="1131733" cy="110775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131733" cy="1107757"/>
            </a:xfrm>
            <a:custGeom>
              <a:avLst/>
              <a:gdLst/>
              <a:ahLst/>
              <a:cxnLst/>
              <a:rect r="r" b="b" t="t" l="l"/>
              <a:pathLst>
                <a:path h="1107757" w="1131733">
                  <a:moveTo>
                    <a:pt x="0" y="0"/>
                  </a:moveTo>
                  <a:lnTo>
                    <a:pt x="1131733" y="0"/>
                  </a:lnTo>
                  <a:lnTo>
                    <a:pt x="1131733" y="1107757"/>
                  </a:lnTo>
                  <a:lnTo>
                    <a:pt x="0" y="1107757"/>
                  </a:lnTo>
                  <a:close/>
                </a:path>
              </a:pathLst>
            </a:custGeom>
            <a:solidFill>
              <a:srgbClr val="CFF4FF"/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131733" cy="1145857"/>
            </a:xfrm>
            <a:prstGeom prst="rect">
              <a:avLst/>
            </a:prstGeom>
          </p:spPr>
          <p:txBody>
            <a:bodyPr anchor="ctr" rtlCol="false" tIns="38223" lIns="38223" bIns="38223" rIns="38223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2788472" y="6597348"/>
            <a:ext cx="3253148" cy="3485694"/>
            <a:chOff x="0" y="0"/>
            <a:chExt cx="4337530" cy="464759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3737" y="4219630"/>
              <a:ext cx="4333793" cy="427962"/>
            </a:xfrm>
            <a:custGeom>
              <a:avLst/>
              <a:gdLst/>
              <a:ahLst/>
              <a:cxnLst/>
              <a:rect r="r" b="b" t="t" l="l"/>
              <a:pathLst>
                <a:path h="427962" w="4333793">
                  <a:moveTo>
                    <a:pt x="0" y="0"/>
                  </a:moveTo>
                  <a:lnTo>
                    <a:pt x="4333793" y="0"/>
                  </a:lnTo>
                  <a:lnTo>
                    <a:pt x="4333793" y="427962"/>
                  </a:lnTo>
                  <a:lnTo>
                    <a:pt x="0" y="4279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-99999" r="0" b="0"/>
              </a:stretch>
            </a:blipFill>
          </p:spPr>
        </p:sp>
        <p:grpSp>
          <p:nvGrpSpPr>
            <p:cNvPr name="Group 10" id="10"/>
            <p:cNvGrpSpPr/>
            <p:nvPr/>
          </p:nvGrpSpPr>
          <p:grpSpPr>
            <a:xfrm rot="0">
              <a:off x="0" y="0"/>
              <a:ext cx="4310958" cy="4219630"/>
              <a:chOff x="0" y="0"/>
              <a:chExt cx="1131733" cy="1107757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1131733" cy="1107757"/>
              </a:xfrm>
              <a:custGeom>
                <a:avLst/>
                <a:gdLst/>
                <a:ahLst/>
                <a:cxnLst/>
                <a:rect r="r" b="b" t="t" l="l"/>
                <a:pathLst>
                  <a:path h="1107757" w="1131733">
                    <a:moveTo>
                      <a:pt x="0" y="0"/>
                    </a:moveTo>
                    <a:lnTo>
                      <a:pt x="1131733" y="0"/>
                    </a:lnTo>
                    <a:lnTo>
                      <a:pt x="1131733" y="1107757"/>
                    </a:lnTo>
                    <a:lnTo>
                      <a:pt x="0" y="1107757"/>
                    </a:lnTo>
                    <a:close/>
                  </a:path>
                </a:pathLst>
              </a:custGeom>
              <a:solidFill>
                <a:srgbClr val="CFF4FF"/>
              </a:solidFill>
              <a:ln w="19050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-38100"/>
                <a:ext cx="1131733" cy="114585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05"/>
                  </a:lnSpc>
                </a:pPr>
              </a:p>
            </p:txBody>
          </p:sp>
        </p:grpSp>
      </p:grpSp>
      <p:sp>
        <p:nvSpPr>
          <p:cNvPr name="Freeform 13" id="13"/>
          <p:cNvSpPr/>
          <p:nvPr/>
        </p:nvSpPr>
        <p:spPr>
          <a:xfrm flipH="false" flipV="false" rot="0">
            <a:off x="1683816" y="9656461"/>
            <a:ext cx="4319810" cy="426581"/>
          </a:xfrm>
          <a:custGeom>
            <a:avLst/>
            <a:gdLst/>
            <a:ahLst/>
            <a:cxnLst/>
            <a:rect r="r" b="b" t="t" l="l"/>
            <a:pathLst>
              <a:path h="426581" w="4319810">
                <a:moveTo>
                  <a:pt x="0" y="0"/>
                </a:moveTo>
                <a:lnTo>
                  <a:pt x="4319809" y="0"/>
                </a:lnTo>
                <a:lnTo>
                  <a:pt x="4319809" y="426581"/>
                </a:lnTo>
                <a:lnTo>
                  <a:pt x="0" y="4265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99999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2240224" y="6597348"/>
            <a:ext cx="3206994" cy="3139053"/>
            <a:chOff x="0" y="0"/>
            <a:chExt cx="1130748" cy="1106793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130748" cy="1106793"/>
            </a:xfrm>
            <a:custGeom>
              <a:avLst/>
              <a:gdLst/>
              <a:ahLst/>
              <a:cxnLst/>
              <a:rect r="r" b="b" t="t" l="l"/>
              <a:pathLst>
                <a:path h="1106793" w="1130748">
                  <a:moveTo>
                    <a:pt x="0" y="0"/>
                  </a:moveTo>
                  <a:lnTo>
                    <a:pt x="1130748" y="0"/>
                  </a:lnTo>
                  <a:lnTo>
                    <a:pt x="1130748" y="1106793"/>
                  </a:lnTo>
                  <a:lnTo>
                    <a:pt x="0" y="1106793"/>
                  </a:lnTo>
                  <a:close/>
                </a:path>
              </a:pathLst>
            </a:custGeom>
            <a:solidFill>
              <a:srgbClr val="CFF4FF"/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1130748" cy="1144893"/>
            </a:xfrm>
            <a:prstGeom prst="rect">
              <a:avLst/>
            </a:prstGeom>
          </p:spPr>
          <p:txBody>
            <a:bodyPr anchor="ctr" rtlCol="false" tIns="37946" lIns="37946" bIns="37946" rIns="37946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4676857" y="6730609"/>
            <a:ext cx="3250345" cy="320972"/>
          </a:xfrm>
          <a:custGeom>
            <a:avLst/>
            <a:gdLst/>
            <a:ahLst/>
            <a:cxnLst/>
            <a:rect r="r" b="b" t="t" l="l"/>
            <a:pathLst>
              <a:path h="320972" w="3250345">
                <a:moveTo>
                  <a:pt x="0" y="0"/>
                </a:moveTo>
                <a:lnTo>
                  <a:pt x="3250344" y="0"/>
                </a:lnTo>
                <a:lnTo>
                  <a:pt x="3250344" y="320971"/>
                </a:lnTo>
                <a:lnTo>
                  <a:pt x="0" y="32097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99999" r="0" b="0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4684013" y="3565886"/>
            <a:ext cx="3233218" cy="3164722"/>
            <a:chOff x="0" y="0"/>
            <a:chExt cx="1131733" cy="1107757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131733" cy="1107757"/>
            </a:xfrm>
            <a:custGeom>
              <a:avLst/>
              <a:gdLst/>
              <a:ahLst/>
              <a:cxnLst/>
              <a:rect r="r" b="b" t="t" l="l"/>
              <a:pathLst>
                <a:path h="1107757" w="1131733">
                  <a:moveTo>
                    <a:pt x="0" y="0"/>
                  </a:moveTo>
                  <a:lnTo>
                    <a:pt x="1131733" y="0"/>
                  </a:lnTo>
                  <a:lnTo>
                    <a:pt x="1131733" y="1107757"/>
                  </a:lnTo>
                  <a:lnTo>
                    <a:pt x="0" y="1107757"/>
                  </a:lnTo>
                  <a:close/>
                </a:path>
              </a:pathLst>
            </a:custGeom>
            <a:solidFill>
              <a:srgbClr val="CFF4FF"/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0" y="-38100"/>
              <a:ext cx="1131733" cy="1145857"/>
            </a:xfrm>
            <a:prstGeom prst="rect">
              <a:avLst/>
            </a:prstGeom>
          </p:spPr>
          <p:txBody>
            <a:bodyPr anchor="ctr" rtlCol="false" tIns="38223" lIns="38223" bIns="38223" rIns="38223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sp>
        <p:nvSpPr>
          <p:cNvPr name="Freeform 21" id="21"/>
          <p:cNvSpPr/>
          <p:nvPr/>
        </p:nvSpPr>
        <p:spPr>
          <a:xfrm flipH="false" flipV="false" rot="0">
            <a:off x="5742814" y="3792134"/>
            <a:ext cx="1115617" cy="1134176"/>
          </a:xfrm>
          <a:custGeom>
            <a:avLst/>
            <a:gdLst/>
            <a:ahLst/>
            <a:cxnLst/>
            <a:rect r="r" b="b" t="t" l="l"/>
            <a:pathLst>
              <a:path h="1134176" w="1115617">
                <a:moveTo>
                  <a:pt x="0" y="0"/>
                </a:moveTo>
                <a:lnTo>
                  <a:pt x="1115617" y="0"/>
                </a:lnTo>
                <a:lnTo>
                  <a:pt x="1115617" y="1134176"/>
                </a:lnTo>
                <a:lnTo>
                  <a:pt x="0" y="113417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0407248" y="6634882"/>
            <a:ext cx="3250345" cy="320972"/>
          </a:xfrm>
          <a:custGeom>
            <a:avLst/>
            <a:gdLst/>
            <a:ahLst/>
            <a:cxnLst/>
            <a:rect r="r" b="b" t="t" l="l"/>
            <a:pathLst>
              <a:path h="320972" w="3250345">
                <a:moveTo>
                  <a:pt x="0" y="0"/>
                </a:moveTo>
                <a:lnTo>
                  <a:pt x="3250345" y="0"/>
                </a:lnTo>
                <a:lnTo>
                  <a:pt x="3250345" y="320972"/>
                </a:lnTo>
                <a:lnTo>
                  <a:pt x="0" y="3209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99999" r="0" b="0"/>
            </a:stretch>
          </a:blipFill>
        </p:spPr>
      </p:sp>
      <p:grpSp>
        <p:nvGrpSpPr>
          <p:cNvPr name="Group 23" id="23"/>
          <p:cNvGrpSpPr/>
          <p:nvPr/>
        </p:nvGrpSpPr>
        <p:grpSpPr>
          <a:xfrm rot="0">
            <a:off x="10414405" y="3470160"/>
            <a:ext cx="3233218" cy="3164722"/>
            <a:chOff x="0" y="0"/>
            <a:chExt cx="1131733" cy="1107757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131733" cy="1107757"/>
            </a:xfrm>
            <a:custGeom>
              <a:avLst/>
              <a:gdLst/>
              <a:ahLst/>
              <a:cxnLst/>
              <a:rect r="r" b="b" t="t" l="l"/>
              <a:pathLst>
                <a:path h="1107757" w="1131733">
                  <a:moveTo>
                    <a:pt x="0" y="0"/>
                  </a:moveTo>
                  <a:lnTo>
                    <a:pt x="1131733" y="0"/>
                  </a:lnTo>
                  <a:lnTo>
                    <a:pt x="1131733" y="1107757"/>
                  </a:lnTo>
                  <a:lnTo>
                    <a:pt x="0" y="1107757"/>
                  </a:lnTo>
                  <a:close/>
                </a:path>
              </a:pathLst>
            </a:custGeom>
            <a:solidFill>
              <a:srgbClr val="CFF4FF"/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0" y="-38100"/>
              <a:ext cx="1131733" cy="1145857"/>
            </a:xfrm>
            <a:prstGeom prst="rect">
              <a:avLst/>
            </a:prstGeom>
          </p:spPr>
          <p:txBody>
            <a:bodyPr anchor="ctr" rtlCol="false" tIns="38223" lIns="38223" bIns="38223" rIns="38223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sp>
        <p:nvSpPr>
          <p:cNvPr name="Freeform 26" id="26"/>
          <p:cNvSpPr/>
          <p:nvPr/>
        </p:nvSpPr>
        <p:spPr>
          <a:xfrm flipH="false" flipV="false" rot="0">
            <a:off x="8740733" y="6902471"/>
            <a:ext cx="803721" cy="1096890"/>
          </a:xfrm>
          <a:custGeom>
            <a:avLst/>
            <a:gdLst/>
            <a:ahLst/>
            <a:cxnLst/>
            <a:rect r="r" b="b" t="t" l="l"/>
            <a:pathLst>
              <a:path h="1096890" w="803721">
                <a:moveTo>
                  <a:pt x="0" y="0"/>
                </a:moveTo>
                <a:lnTo>
                  <a:pt x="803721" y="0"/>
                </a:lnTo>
                <a:lnTo>
                  <a:pt x="803721" y="1096890"/>
                </a:lnTo>
                <a:lnTo>
                  <a:pt x="0" y="109689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aphicFrame>
        <p:nvGraphicFramePr>
          <p:cNvPr name="Table 27" id="27"/>
          <p:cNvGraphicFramePr>
            <a:graphicFrameLocks noGrp="true"/>
          </p:cNvGraphicFramePr>
          <p:nvPr/>
        </p:nvGraphicFramePr>
        <p:xfrm>
          <a:off x="11221122" y="3792134"/>
          <a:ext cx="359911" cy="202450"/>
        </p:xfrm>
        <a:graphic>
          <a:graphicData uri="http://schemas.openxmlformats.org/drawingml/2006/table">
            <a:tbl>
              <a:tblPr/>
              <a:tblGrid>
                <a:gridCol w="119970"/>
                <a:gridCol w="119970"/>
                <a:gridCol w="119970"/>
              </a:tblGrid>
              <a:tr h="5061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86"/>
                        </a:lnSpc>
                        <a:defRPr/>
                      </a:pPr>
                      <a:endParaRPr lang="en-US" sz="1100"/>
                    </a:p>
                  </a:txBody>
                  <a:tcPr marL="42255" marR="42255" marT="42255" marB="42255" anchor="ctr">
                    <a:lnL cmpd="sng" algn="ctr" cap="flat" w="18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8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8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8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BF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86"/>
                        </a:lnSpc>
                        <a:defRPr/>
                      </a:pPr>
                      <a:endParaRPr lang="en-US" sz="1100"/>
                    </a:p>
                  </a:txBody>
                  <a:tcPr marL="42255" marR="42255" marT="42255" marB="42255" anchor="ctr">
                    <a:lnL cmpd="sng" algn="ctr" cap="flat" w="18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8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8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8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BF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86"/>
                        </a:lnSpc>
                        <a:defRPr/>
                      </a:pPr>
                      <a:endParaRPr lang="en-US" sz="1100"/>
                    </a:p>
                  </a:txBody>
                  <a:tcPr marL="42255" marR="42255" marT="42255" marB="42255" anchor="ctr">
                    <a:lnL cmpd="sng" algn="ctr" cap="flat" w="18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8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8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8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BFB"/>
                    </a:solidFill>
                  </a:tcPr>
                </a:tc>
              </a:tr>
              <a:tr h="5061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86"/>
                        </a:lnSpc>
                        <a:defRPr/>
                      </a:pPr>
                      <a:endParaRPr lang="en-US" sz="1100"/>
                    </a:p>
                  </a:txBody>
                  <a:tcPr marL="42255" marR="42255" marT="42255" marB="42255" anchor="ctr">
                    <a:lnL cmpd="sng" algn="ctr" cap="flat" w="18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8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8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8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BF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86"/>
                        </a:lnSpc>
                        <a:defRPr/>
                      </a:pPr>
                      <a:endParaRPr lang="en-US" sz="1100"/>
                    </a:p>
                  </a:txBody>
                  <a:tcPr marL="42255" marR="42255" marT="42255" marB="42255" anchor="ctr">
                    <a:lnL cmpd="sng" algn="ctr" cap="flat" w="18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8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8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8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BF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86"/>
                        </a:lnSpc>
                        <a:defRPr/>
                      </a:pPr>
                      <a:endParaRPr lang="en-US" sz="1100"/>
                    </a:p>
                  </a:txBody>
                  <a:tcPr marL="42255" marR="42255" marT="42255" marB="42255" anchor="ctr">
                    <a:lnL cmpd="sng" algn="ctr" cap="flat" w="18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8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8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8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061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86"/>
                        </a:lnSpc>
                        <a:defRPr/>
                      </a:pPr>
                      <a:endParaRPr lang="en-US" sz="1100"/>
                    </a:p>
                  </a:txBody>
                  <a:tcPr marL="42255" marR="42255" marT="42255" marB="42255" anchor="ctr">
                    <a:lnL cmpd="sng" algn="ctr" cap="flat" w="18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8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8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8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BF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86"/>
                        </a:lnSpc>
                        <a:defRPr/>
                      </a:pPr>
                      <a:endParaRPr lang="en-US" sz="1100"/>
                    </a:p>
                  </a:txBody>
                  <a:tcPr marL="42255" marR="42255" marT="42255" marB="42255" anchor="ctr">
                    <a:lnL cmpd="sng" algn="ctr" cap="flat" w="18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8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8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8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BF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86"/>
                        </a:lnSpc>
                        <a:defRPr/>
                      </a:pPr>
                      <a:endParaRPr lang="en-US" sz="1100"/>
                    </a:p>
                  </a:txBody>
                  <a:tcPr marL="42255" marR="42255" marT="42255" marB="42255" anchor="ctr">
                    <a:lnL cmpd="sng" algn="ctr" cap="flat" w="18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8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8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8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BFB"/>
                    </a:solidFill>
                  </a:tcPr>
                </a:tc>
              </a:tr>
              <a:tr h="5061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86"/>
                        </a:lnSpc>
                        <a:defRPr/>
                      </a:pPr>
                      <a:endParaRPr lang="en-US" sz="1100"/>
                    </a:p>
                  </a:txBody>
                  <a:tcPr marL="42255" marR="42255" marT="42255" marB="42255" anchor="ctr">
                    <a:lnL cmpd="sng" algn="ctr" cap="flat" w="18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8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8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8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BF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86"/>
                        </a:lnSpc>
                        <a:defRPr/>
                      </a:pPr>
                      <a:endParaRPr lang="en-US" sz="1100"/>
                    </a:p>
                  </a:txBody>
                  <a:tcPr marL="42255" marR="42255" marT="42255" marB="42255" anchor="ctr">
                    <a:lnL cmpd="sng" algn="ctr" cap="flat" w="18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8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8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8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BF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86"/>
                        </a:lnSpc>
                        <a:defRPr/>
                      </a:pPr>
                      <a:endParaRPr lang="en-US" sz="1100"/>
                    </a:p>
                  </a:txBody>
                  <a:tcPr marL="42255" marR="42255" marT="42255" marB="42255" anchor="ctr">
                    <a:lnL cmpd="sng" algn="ctr" cap="flat" w="18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8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8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8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BFB"/>
                    </a:solidFill>
                  </a:tcPr>
                </a:tc>
              </a:tr>
            </a:tbl>
          </a:graphicData>
        </a:graphic>
      </p:graphicFrame>
      <p:sp>
        <p:nvSpPr>
          <p:cNvPr name="Freeform 28" id="28"/>
          <p:cNvSpPr/>
          <p:nvPr/>
        </p:nvSpPr>
        <p:spPr>
          <a:xfrm flipH="false" flipV="false" rot="0">
            <a:off x="13657593" y="6891094"/>
            <a:ext cx="1418797" cy="1174137"/>
          </a:xfrm>
          <a:custGeom>
            <a:avLst/>
            <a:gdLst/>
            <a:ahLst/>
            <a:cxnLst/>
            <a:rect r="r" b="b" t="t" l="l"/>
            <a:pathLst>
              <a:path h="1174137" w="1418797">
                <a:moveTo>
                  <a:pt x="0" y="0"/>
                </a:moveTo>
                <a:lnTo>
                  <a:pt x="1418797" y="0"/>
                </a:lnTo>
                <a:lnTo>
                  <a:pt x="1418797" y="1174138"/>
                </a:lnTo>
                <a:lnTo>
                  <a:pt x="0" y="117413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3464154" y="6941833"/>
            <a:ext cx="759133" cy="1006080"/>
          </a:xfrm>
          <a:custGeom>
            <a:avLst/>
            <a:gdLst/>
            <a:ahLst/>
            <a:cxnLst/>
            <a:rect r="r" b="b" t="t" l="l"/>
            <a:pathLst>
              <a:path h="1006080" w="759133">
                <a:moveTo>
                  <a:pt x="0" y="0"/>
                </a:moveTo>
                <a:lnTo>
                  <a:pt x="759133" y="0"/>
                </a:lnTo>
                <a:lnTo>
                  <a:pt x="759133" y="1006080"/>
                </a:lnTo>
                <a:lnTo>
                  <a:pt x="0" y="100608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0" id="30"/>
          <p:cNvSpPr txBox="true"/>
          <p:nvPr/>
        </p:nvSpPr>
        <p:spPr>
          <a:xfrm rot="0">
            <a:off x="2599442" y="1235595"/>
            <a:ext cx="10680787" cy="1729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811"/>
              </a:lnSpc>
              <a:spcBef>
                <a:spcPct val="0"/>
              </a:spcBef>
            </a:pPr>
            <a:r>
              <a:rPr lang="en-US" b="true" sz="5676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OBJECTIVES &amp; SYSTEM FEATURES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7939835" y="8513154"/>
            <a:ext cx="2408330" cy="208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632"/>
              </a:lnSpc>
              <a:spcBef>
                <a:spcPct val="0"/>
              </a:spcBef>
            </a:pPr>
          </a:p>
        </p:txBody>
      </p:sp>
      <p:sp>
        <p:nvSpPr>
          <p:cNvPr name="TextBox 32" id="32"/>
          <p:cNvSpPr txBox="true"/>
          <p:nvPr/>
        </p:nvSpPr>
        <p:spPr>
          <a:xfrm rot="0">
            <a:off x="2561857" y="8281288"/>
            <a:ext cx="2563727" cy="9905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026"/>
              </a:lnSpc>
              <a:spcBef>
                <a:spcPct val="0"/>
              </a:spcBef>
            </a:pPr>
            <a:r>
              <a:rPr lang="en-US" b="true" sz="2918">
                <a:solidFill>
                  <a:srgbClr val="0071C9"/>
                </a:solidFill>
                <a:latin typeface="DM Sans Bold"/>
                <a:ea typeface="DM Sans Bold"/>
                <a:cs typeface="DM Sans Bold"/>
                <a:sym typeface="DM Sans Bold"/>
              </a:rPr>
              <a:t>Secure Login Panel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4876319" y="5103216"/>
            <a:ext cx="2882212" cy="11849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216"/>
              </a:lnSpc>
              <a:spcBef>
                <a:spcPct val="0"/>
              </a:spcBef>
            </a:pPr>
            <a:r>
              <a:rPr lang="en-US" b="true" sz="2330">
                <a:solidFill>
                  <a:srgbClr val="FF66C4"/>
                </a:solidFill>
                <a:latin typeface="DM Sans Bold"/>
                <a:ea typeface="DM Sans Bold"/>
                <a:cs typeface="DM Sans Bold"/>
                <a:sym typeface="DM Sans Bold"/>
              </a:rPr>
              <a:t>Student Information Record Management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7701488" y="8290813"/>
            <a:ext cx="2882212" cy="9281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768"/>
              </a:lnSpc>
              <a:spcBef>
                <a:spcPct val="0"/>
              </a:spcBef>
            </a:pPr>
            <a:r>
              <a:rPr lang="en-US" b="true" sz="2730">
                <a:solidFill>
                  <a:srgbClr val="F1945B"/>
                </a:solidFill>
                <a:latin typeface="DM Sans Bold"/>
                <a:ea typeface="DM Sans Bold"/>
                <a:cs typeface="DM Sans Bold"/>
                <a:sym typeface="DM Sans Bold"/>
              </a:rPr>
              <a:t> Automated CGPA calculator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0583699" y="5221301"/>
            <a:ext cx="2882212" cy="9735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906"/>
              </a:lnSpc>
              <a:spcBef>
                <a:spcPct val="0"/>
              </a:spcBef>
            </a:pPr>
            <a:r>
              <a:rPr lang="en-US" b="true" sz="2830">
                <a:solidFill>
                  <a:srgbClr val="051D40"/>
                </a:solidFill>
                <a:latin typeface="DM Sans Bold"/>
                <a:ea typeface="DM Sans Bold"/>
                <a:cs typeface="DM Sans Bold"/>
                <a:sym typeface="DM Sans Bold"/>
              </a:rPr>
              <a:t> Excel-based data storage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3016628" y="8281288"/>
            <a:ext cx="2882212" cy="9735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906"/>
              </a:lnSpc>
              <a:spcBef>
                <a:spcPct val="0"/>
              </a:spcBef>
            </a:pPr>
            <a:r>
              <a:rPr lang="en-US" b="true" sz="2830">
                <a:solidFill>
                  <a:srgbClr val="00BF63"/>
                </a:solidFill>
                <a:latin typeface="DM Sans Bold"/>
                <a:ea typeface="DM Sans Bold"/>
                <a:cs typeface="DM Sans Bold"/>
                <a:sym typeface="DM Sans Bold"/>
              </a:rPr>
              <a:t>GUI for user-friendly access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5DA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7159728" y="3574441"/>
            <a:ext cx="0" cy="4676296"/>
          </a:xfrm>
          <a:prstGeom prst="line">
            <a:avLst/>
          </a:prstGeom>
          <a:ln cap="flat" w="476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8897247" y="3525985"/>
            <a:ext cx="3956087" cy="13594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9"/>
              </a:lnSpc>
            </a:pPr>
            <a:r>
              <a:rPr lang="en-US" sz="2615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GUI Framework:</a:t>
            </a:r>
          </a:p>
          <a:p>
            <a:pPr algn="l" marL="0" indent="0" lvl="0">
              <a:lnSpc>
                <a:spcPts val="3609"/>
              </a:lnSpc>
              <a:spcBef>
                <a:spcPct val="0"/>
              </a:spcBef>
            </a:pPr>
            <a:r>
              <a:rPr lang="en-US" sz="2615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Qt for cross-platform GUI development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7621691" y="3573610"/>
            <a:ext cx="837406" cy="1212035"/>
          </a:xfrm>
          <a:custGeom>
            <a:avLst/>
            <a:gdLst/>
            <a:ahLst/>
            <a:cxnLst/>
            <a:rect r="r" b="b" t="t" l="l"/>
            <a:pathLst>
              <a:path h="1212035" w="837406">
                <a:moveTo>
                  <a:pt x="0" y="0"/>
                </a:moveTo>
                <a:lnTo>
                  <a:pt x="837406" y="0"/>
                </a:lnTo>
                <a:lnTo>
                  <a:pt x="837406" y="1212035"/>
                </a:lnTo>
                <a:lnTo>
                  <a:pt x="0" y="12120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8700" y="2969254"/>
            <a:ext cx="1197170" cy="1210374"/>
          </a:xfrm>
          <a:custGeom>
            <a:avLst/>
            <a:gdLst/>
            <a:ahLst/>
            <a:cxnLst/>
            <a:rect r="r" b="b" t="t" l="l"/>
            <a:pathLst>
              <a:path h="1210374" w="1197170">
                <a:moveTo>
                  <a:pt x="0" y="0"/>
                </a:moveTo>
                <a:lnTo>
                  <a:pt x="1197170" y="0"/>
                </a:lnTo>
                <a:lnTo>
                  <a:pt x="1197170" y="1210374"/>
                </a:lnTo>
                <a:lnTo>
                  <a:pt x="0" y="121037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-10800000">
            <a:off x="81160" y="9258300"/>
            <a:ext cx="13457996" cy="3264379"/>
            <a:chOff x="0" y="0"/>
            <a:chExt cx="17943995" cy="435250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149650" cy="4149650"/>
            </a:xfrm>
            <a:custGeom>
              <a:avLst/>
              <a:gdLst/>
              <a:ahLst/>
              <a:cxnLst/>
              <a:rect r="r" b="b" t="t" l="l"/>
              <a:pathLst>
                <a:path h="4149650" w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4149650"/>
                  </a:lnTo>
                  <a:lnTo>
                    <a:pt x="0" y="41496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4600097" y="861572"/>
              <a:ext cx="4149650" cy="3288079"/>
            </a:xfrm>
            <a:custGeom>
              <a:avLst/>
              <a:gdLst/>
              <a:ahLst/>
              <a:cxnLst/>
              <a:rect r="r" b="b" t="t" l="l"/>
              <a:pathLst>
                <a:path h="3288079" w="4149650">
                  <a:moveTo>
                    <a:pt x="0" y="0"/>
                  </a:moveTo>
                  <a:lnTo>
                    <a:pt x="4149651" y="0"/>
                  </a:lnTo>
                  <a:lnTo>
                    <a:pt x="4149651" y="3288078"/>
                  </a:lnTo>
                  <a:lnTo>
                    <a:pt x="0" y="32880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-26202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9194248" y="202855"/>
              <a:ext cx="4149650" cy="4149650"/>
            </a:xfrm>
            <a:custGeom>
              <a:avLst/>
              <a:gdLst/>
              <a:ahLst/>
              <a:cxnLst/>
              <a:rect r="r" b="b" t="t" l="l"/>
              <a:pathLst>
                <a:path h="4149650" w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4149651"/>
                  </a:lnTo>
                  <a:lnTo>
                    <a:pt x="0" y="41496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13794345" y="1064427"/>
              <a:ext cx="4149650" cy="3288079"/>
            </a:xfrm>
            <a:custGeom>
              <a:avLst/>
              <a:gdLst/>
              <a:ahLst/>
              <a:cxnLst/>
              <a:rect r="r" b="b" t="t" l="l"/>
              <a:pathLst>
                <a:path h="3288079" w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3288079"/>
                  </a:lnTo>
                  <a:lnTo>
                    <a:pt x="0" y="32880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-26202"/>
              </a:stretch>
            </a:blipFill>
          </p:spPr>
        </p:sp>
      </p:grpSp>
      <p:sp>
        <p:nvSpPr>
          <p:cNvPr name="Freeform 11" id="11"/>
          <p:cNvSpPr/>
          <p:nvPr/>
        </p:nvSpPr>
        <p:spPr>
          <a:xfrm flipH="false" flipV="false" rot="6150721">
            <a:off x="6080933" y="4579544"/>
            <a:ext cx="13544802" cy="1127911"/>
          </a:xfrm>
          <a:custGeom>
            <a:avLst/>
            <a:gdLst/>
            <a:ahLst/>
            <a:cxnLst/>
            <a:rect r="r" b="b" t="t" l="l"/>
            <a:pathLst>
              <a:path h="1127911" w="13544802">
                <a:moveTo>
                  <a:pt x="0" y="0"/>
                </a:moveTo>
                <a:lnTo>
                  <a:pt x="13544801" y="0"/>
                </a:lnTo>
                <a:lnTo>
                  <a:pt x="13544801" y="1127912"/>
                </a:lnTo>
                <a:lnTo>
                  <a:pt x="0" y="112791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137172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11743954" y="0"/>
            <a:ext cx="6254290" cy="10287000"/>
            <a:chOff x="0" y="0"/>
            <a:chExt cx="3860673" cy="63500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3860673" cy="6350000"/>
            </a:xfrm>
            <a:custGeom>
              <a:avLst/>
              <a:gdLst/>
              <a:ahLst/>
              <a:cxnLst/>
              <a:rect r="r" b="b" t="t" l="l"/>
              <a:pathLst>
                <a:path h="6350000" w="3860673">
                  <a:moveTo>
                    <a:pt x="3860673" y="0"/>
                  </a:moveTo>
                  <a:lnTo>
                    <a:pt x="2341753" y="6350000"/>
                  </a:lnTo>
                  <a:lnTo>
                    <a:pt x="0" y="6350000"/>
                  </a:lnTo>
                  <a:lnTo>
                    <a:pt x="1518920" y="0"/>
                  </a:lnTo>
                  <a:lnTo>
                    <a:pt x="3860673" y="0"/>
                  </a:lnTo>
                  <a:close/>
                </a:path>
              </a:pathLst>
            </a:custGeom>
            <a:blipFill>
              <a:blip r:embed="rId9"/>
              <a:stretch>
                <a:fillRect l="-73436" t="0" r="-73436" b="0"/>
              </a:stretch>
            </a:blipFill>
          </p:spPr>
        </p:sp>
      </p:grpSp>
      <p:sp>
        <p:nvSpPr>
          <p:cNvPr name="Freeform 14" id="14"/>
          <p:cNvSpPr/>
          <p:nvPr/>
        </p:nvSpPr>
        <p:spPr>
          <a:xfrm flipH="false" flipV="false" rot="-4615544">
            <a:off x="10510810" y="5041623"/>
            <a:ext cx="13544802" cy="1127911"/>
          </a:xfrm>
          <a:custGeom>
            <a:avLst/>
            <a:gdLst/>
            <a:ahLst/>
            <a:cxnLst/>
            <a:rect r="r" b="b" t="t" l="l"/>
            <a:pathLst>
              <a:path h="1127911" w="13544802">
                <a:moveTo>
                  <a:pt x="0" y="0"/>
                </a:moveTo>
                <a:lnTo>
                  <a:pt x="13544801" y="0"/>
                </a:lnTo>
                <a:lnTo>
                  <a:pt x="13544801" y="1127912"/>
                </a:lnTo>
                <a:lnTo>
                  <a:pt x="0" y="112791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137172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-10800000">
            <a:off x="15966396" y="9258300"/>
            <a:ext cx="13457996" cy="3264379"/>
            <a:chOff x="0" y="0"/>
            <a:chExt cx="17943995" cy="4352506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4149650" cy="4149650"/>
            </a:xfrm>
            <a:custGeom>
              <a:avLst/>
              <a:gdLst/>
              <a:ahLst/>
              <a:cxnLst/>
              <a:rect r="r" b="b" t="t" l="l"/>
              <a:pathLst>
                <a:path h="4149650" w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4149650"/>
                  </a:lnTo>
                  <a:lnTo>
                    <a:pt x="0" y="41496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4600097" y="861572"/>
              <a:ext cx="4149650" cy="3288079"/>
            </a:xfrm>
            <a:custGeom>
              <a:avLst/>
              <a:gdLst/>
              <a:ahLst/>
              <a:cxnLst/>
              <a:rect r="r" b="b" t="t" l="l"/>
              <a:pathLst>
                <a:path h="3288079" w="4149650">
                  <a:moveTo>
                    <a:pt x="0" y="0"/>
                  </a:moveTo>
                  <a:lnTo>
                    <a:pt x="4149651" y="0"/>
                  </a:lnTo>
                  <a:lnTo>
                    <a:pt x="4149651" y="3288078"/>
                  </a:lnTo>
                  <a:lnTo>
                    <a:pt x="0" y="32880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-26202"/>
              </a:stretch>
            </a:blip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9194248" y="202855"/>
              <a:ext cx="4149650" cy="4149650"/>
            </a:xfrm>
            <a:custGeom>
              <a:avLst/>
              <a:gdLst/>
              <a:ahLst/>
              <a:cxnLst/>
              <a:rect r="r" b="b" t="t" l="l"/>
              <a:pathLst>
                <a:path h="4149650" w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4149651"/>
                  </a:lnTo>
                  <a:lnTo>
                    <a:pt x="0" y="41496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13794345" y="1064427"/>
              <a:ext cx="4149650" cy="3288079"/>
            </a:xfrm>
            <a:custGeom>
              <a:avLst/>
              <a:gdLst/>
              <a:ahLst/>
              <a:cxnLst/>
              <a:rect r="r" b="b" t="t" l="l"/>
              <a:pathLst>
                <a:path h="3288079" w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3288079"/>
                  </a:lnTo>
                  <a:lnTo>
                    <a:pt x="0" y="32880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-26202"/>
              </a:stretch>
            </a:blipFill>
          </p:spPr>
        </p:sp>
      </p:grpSp>
      <p:sp>
        <p:nvSpPr>
          <p:cNvPr name="Freeform 20" id="20"/>
          <p:cNvSpPr/>
          <p:nvPr/>
        </p:nvSpPr>
        <p:spPr>
          <a:xfrm flipH="false" flipV="false" rot="0">
            <a:off x="7415504" y="6185244"/>
            <a:ext cx="1043593" cy="1046383"/>
          </a:xfrm>
          <a:custGeom>
            <a:avLst/>
            <a:gdLst/>
            <a:ahLst/>
            <a:cxnLst/>
            <a:rect r="r" b="b" t="t" l="l"/>
            <a:pathLst>
              <a:path h="1046383" w="1043593">
                <a:moveTo>
                  <a:pt x="0" y="0"/>
                </a:moveTo>
                <a:lnTo>
                  <a:pt x="1043593" y="0"/>
                </a:lnTo>
                <a:lnTo>
                  <a:pt x="1043593" y="1046383"/>
                </a:lnTo>
                <a:lnTo>
                  <a:pt x="0" y="104638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1" id="21"/>
          <p:cNvGrpSpPr/>
          <p:nvPr/>
        </p:nvGrpSpPr>
        <p:grpSpPr>
          <a:xfrm rot="0">
            <a:off x="914697" y="5395520"/>
            <a:ext cx="5887843" cy="1054250"/>
            <a:chOff x="0" y="0"/>
            <a:chExt cx="7850458" cy="1405667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738074" cy="1405667"/>
            </a:xfrm>
            <a:custGeom>
              <a:avLst/>
              <a:gdLst/>
              <a:ahLst/>
              <a:cxnLst/>
              <a:rect r="r" b="b" t="t" l="l"/>
              <a:pathLst>
                <a:path h="1405667" w="1738074">
                  <a:moveTo>
                    <a:pt x="0" y="0"/>
                  </a:moveTo>
                  <a:lnTo>
                    <a:pt x="1738074" y="0"/>
                  </a:lnTo>
                  <a:lnTo>
                    <a:pt x="1738074" y="1405667"/>
                  </a:lnTo>
                  <a:lnTo>
                    <a:pt x="0" y="14056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 l="0" t="0" r="0" b="0"/>
              </a:stretch>
            </a:blipFill>
          </p:spPr>
        </p:sp>
        <p:sp>
          <p:nvSpPr>
            <p:cNvPr name="TextBox 23" id="23"/>
            <p:cNvSpPr txBox="true"/>
            <p:nvPr/>
          </p:nvSpPr>
          <p:spPr>
            <a:xfrm rot="0">
              <a:off x="2189395" y="105341"/>
              <a:ext cx="5661063" cy="12819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913"/>
                </a:lnSpc>
                <a:spcBef>
                  <a:spcPct val="0"/>
                </a:spcBef>
              </a:pPr>
              <a:r>
                <a:rPr lang="en-US" sz="2836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Authentication: Secure hashing techniques</a:t>
              </a:r>
            </a:p>
          </p:txBody>
        </p:sp>
      </p:grpSp>
      <p:sp>
        <p:nvSpPr>
          <p:cNvPr name="TextBox 24" id="24"/>
          <p:cNvSpPr txBox="true"/>
          <p:nvPr/>
        </p:nvSpPr>
        <p:spPr>
          <a:xfrm rot="0">
            <a:off x="3524195" y="1028700"/>
            <a:ext cx="6977998" cy="1558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145"/>
              </a:lnSpc>
              <a:spcBef>
                <a:spcPct val="0"/>
              </a:spcBef>
            </a:pPr>
            <a:r>
              <a:rPr lang="en-US" b="true" sz="5121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TECHNOLOGY STACK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2564361" y="2931154"/>
            <a:ext cx="4245797" cy="13494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37"/>
              </a:lnSpc>
              <a:spcBef>
                <a:spcPct val="0"/>
              </a:spcBef>
            </a:pPr>
            <a:r>
              <a:rPr lang="en-US" sz="2636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Programming Language: C++ (OOP principles, STL for data handling)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8687697" y="6137619"/>
            <a:ext cx="3701133" cy="955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825"/>
              </a:lnSpc>
              <a:spcBef>
                <a:spcPct val="0"/>
              </a:spcBef>
            </a:pPr>
            <a:r>
              <a:rPr lang="en-US" sz="2772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Database: CSV/Excel file integration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5DA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3860032"/>
          </a:xfrm>
          <a:custGeom>
            <a:avLst/>
            <a:gdLst/>
            <a:ahLst/>
            <a:cxnLst/>
            <a:rect r="r" b="b" t="t" l="l"/>
            <a:pathLst>
              <a:path h="3860032" w="18288000">
                <a:moveTo>
                  <a:pt x="0" y="0"/>
                </a:moveTo>
                <a:lnTo>
                  <a:pt x="18288000" y="0"/>
                </a:lnTo>
                <a:lnTo>
                  <a:pt x="18288000" y="3860032"/>
                </a:lnTo>
                <a:lnTo>
                  <a:pt x="0" y="386003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7827" r="0" b="-107827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4458366" y="0"/>
            <a:ext cx="9658350" cy="10287000"/>
            <a:chOff x="0" y="0"/>
            <a:chExt cx="2543763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543763" cy="2709333"/>
            </a:xfrm>
            <a:custGeom>
              <a:avLst/>
              <a:gdLst/>
              <a:ahLst/>
              <a:cxnLst/>
              <a:rect r="r" b="b" t="t" l="l"/>
              <a:pathLst>
                <a:path h="2709333" w="2543763">
                  <a:moveTo>
                    <a:pt x="0" y="0"/>
                  </a:moveTo>
                  <a:lnTo>
                    <a:pt x="2543763" y="0"/>
                  </a:lnTo>
                  <a:lnTo>
                    <a:pt x="254376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51D40">
                <a:alpha val="74902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543763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5021151" y="2372600"/>
            <a:ext cx="8245699" cy="741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807"/>
              </a:lnSpc>
              <a:spcBef>
                <a:spcPct val="0"/>
              </a:spcBef>
            </a:pPr>
            <a:r>
              <a:rPr lang="en-US" b="true" sz="4839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IMPLEMENTATION PLAN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4848059" y="4149427"/>
            <a:ext cx="8735422" cy="1213783"/>
            <a:chOff x="0" y="0"/>
            <a:chExt cx="11647230" cy="1618378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2537092" y="-57150"/>
              <a:ext cx="5675110" cy="8189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5185"/>
                </a:lnSpc>
                <a:spcBef>
                  <a:spcPct val="0"/>
                </a:spcBef>
              </a:pPr>
              <a:r>
                <a:rPr lang="en-US" b="true" sz="3757">
                  <a:solidFill>
                    <a:srgbClr val="4BD1FB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Phase 1:</a:t>
              </a:r>
            </a:p>
          </p:txBody>
        </p:sp>
        <p:sp>
          <p:nvSpPr>
            <p:cNvPr name="AutoShape 9" id="9"/>
            <p:cNvSpPr/>
            <p:nvPr/>
          </p:nvSpPr>
          <p:spPr>
            <a:xfrm>
              <a:off x="0" y="1586628"/>
              <a:ext cx="11647230" cy="0"/>
            </a:xfrm>
            <a:prstGeom prst="line">
              <a:avLst/>
            </a:prstGeom>
            <a:ln cap="flat" w="63500">
              <a:solidFill>
                <a:srgbClr val="145DA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10" id="10"/>
            <p:cNvSpPr txBox="true"/>
            <p:nvPr/>
          </p:nvSpPr>
          <p:spPr>
            <a:xfrm rot="0">
              <a:off x="1064767" y="738249"/>
              <a:ext cx="9783049" cy="66373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161"/>
                </a:lnSpc>
                <a:spcBef>
                  <a:spcPct val="0"/>
                </a:spcBef>
              </a:pPr>
              <a:r>
                <a:rPr lang="en-US" sz="3015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System Design &amp; Requirement Analysis</a:t>
              </a: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7087604" y="5477567"/>
            <a:ext cx="4256332" cy="6284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185"/>
              </a:lnSpc>
              <a:spcBef>
                <a:spcPct val="0"/>
              </a:spcBef>
            </a:pPr>
            <a:r>
              <a:rPr lang="en-US" b="true" sz="3757">
                <a:solidFill>
                  <a:srgbClr val="4BD1FB"/>
                </a:solidFill>
                <a:latin typeface="DM Sans Bold"/>
                <a:ea typeface="DM Sans Bold"/>
                <a:cs typeface="DM Sans Bold"/>
                <a:sym typeface="DM Sans Bold"/>
              </a:rPr>
              <a:t>Phase 2:</a:t>
            </a:r>
          </a:p>
        </p:txBody>
      </p:sp>
      <p:sp>
        <p:nvSpPr>
          <p:cNvPr name="AutoShape 12" id="12"/>
          <p:cNvSpPr/>
          <p:nvPr/>
        </p:nvSpPr>
        <p:spPr>
          <a:xfrm>
            <a:off x="4848059" y="6819564"/>
            <a:ext cx="8735422" cy="0"/>
          </a:xfrm>
          <a:prstGeom prst="line">
            <a:avLst/>
          </a:prstGeom>
          <a:ln cap="flat" w="47625">
            <a:solidFill>
              <a:srgbClr val="145DA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3" id="13"/>
          <p:cNvSpPr txBox="true"/>
          <p:nvPr/>
        </p:nvSpPr>
        <p:spPr>
          <a:xfrm rot="0">
            <a:off x="5547127" y="6074116"/>
            <a:ext cx="7337287" cy="512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161"/>
              </a:lnSpc>
              <a:spcBef>
                <a:spcPct val="0"/>
              </a:spcBef>
            </a:pPr>
            <a:r>
              <a:rPr lang="en-US" sz="3015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Development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087604" y="7071977"/>
            <a:ext cx="4256332" cy="6284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185"/>
              </a:lnSpc>
              <a:spcBef>
                <a:spcPct val="0"/>
              </a:spcBef>
            </a:pPr>
            <a:r>
              <a:rPr lang="en-US" b="true" sz="3757">
                <a:solidFill>
                  <a:srgbClr val="4BD1FB"/>
                </a:solidFill>
                <a:latin typeface="DM Sans Bold"/>
                <a:ea typeface="DM Sans Bold"/>
                <a:cs typeface="DM Sans Bold"/>
                <a:sym typeface="DM Sans Bold"/>
              </a:rPr>
              <a:t>Phase 3:</a:t>
            </a:r>
          </a:p>
        </p:txBody>
      </p:sp>
      <p:sp>
        <p:nvSpPr>
          <p:cNvPr name="AutoShape 15" id="15"/>
          <p:cNvSpPr/>
          <p:nvPr/>
        </p:nvSpPr>
        <p:spPr>
          <a:xfrm>
            <a:off x="4848059" y="8414405"/>
            <a:ext cx="8735422" cy="0"/>
          </a:xfrm>
          <a:prstGeom prst="line">
            <a:avLst/>
          </a:prstGeom>
          <a:ln cap="flat" w="47625">
            <a:solidFill>
              <a:srgbClr val="145DA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6" id="16"/>
          <p:cNvSpPr txBox="true"/>
          <p:nvPr/>
        </p:nvSpPr>
        <p:spPr>
          <a:xfrm rot="0">
            <a:off x="5547127" y="7671875"/>
            <a:ext cx="7337287" cy="512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161"/>
              </a:lnSpc>
              <a:spcBef>
                <a:spcPct val="0"/>
              </a:spcBef>
            </a:pPr>
            <a:r>
              <a:rPr lang="en-US" sz="3015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Testing &amp; Debugging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087604" y="8594258"/>
            <a:ext cx="4256332" cy="6284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185"/>
              </a:lnSpc>
              <a:spcBef>
                <a:spcPct val="0"/>
              </a:spcBef>
            </a:pPr>
            <a:r>
              <a:rPr lang="en-US" b="true" sz="3757">
                <a:solidFill>
                  <a:srgbClr val="4BD1FB"/>
                </a:solidFill>
                <a:latin typeface="DM Sans Bold"/>
                <a:ea typeface="DM Sans Bold"/>
                <a:cs typeface="DM Sans Bold"/>
                <a:sym typeface="DM Sans Bold"/>
              </a:rPr>
              <a:t>Phase 4:</a:t>
            </a:r>
          </a:p>
        </p:txBody>
      </p:sp>
      <p:sp>
        <p:nvSpPr>
          <p:cNvPr name="AutoShape 18" id="18"/>
          <p:cNvSpPr/>
          <p:nvPr/>
        </p:nvSpPr>
        <p:spPr>
          <a:xfrm>
            <a:off x="4848059" y="9841379"/>
            <a:ext cx="8735422" cy="0"/>
          </a:xfrm>
          <a:prstGeom prst="line">
            <a:avLst/>
          </a:prstGeom>
          <a:ln cap="flat" w="47625">
            <a:solidFill>
              <a:srgbClr val="145DA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9" id="19"/>
          <p:cNvSpPr txBox="true"/>
          <p:nvPr/>
        </p:nvSpPr>
        <p:spPr>
          <a:xfrm rot="0">
            <a:off x="5547127" y="9190807"/>
            <a:ext cx="7337287" cy="512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161"/>
              </a:lnSpc>
              <a:spcBef>
                <a:spcPct val="0"/>
              </a:spcBef>
            </a:pPr>
            <a:r>
              <a:rPr lang="en-US" sz="3015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Deployment &amp; Maintenance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-6286157" y="0"/>
            <a:ext cx="15430157" cy="10545890"/>
            <a:chOff x="0" y="0"/>
            <a:chExt cx="5508856" cy="376508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508856" cy="3765081"/>
            </a:xfrm>
            <a:custGeom>
              <a:avLst/>
              <a:gdLst/>
              <a:ahLst/>
              <a:cxnLst/>
              <a:rect r="r" b="b" t="t" l="l"/>
              <a:pathLst>
                <a:path h="3765081" w="5508856">
                  <a:moveTo>
                    <a:pt x="0" y="0"/>
                  </a:moveTo>
                  <a:lnTo>
                    <a:pt x="3335085" y="0"/>
                  </a:lnTo>
                  <a:lnTo>
                    <a:pt x="5508856" y="3765081"/>
                  </a:lnTo>
                  <a:lnTo>
                    <a:pt x="2173770" y="37650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945B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508856" cy="3765081"/>
            </a:xfrm>
            <a:custGeom>
              <a:avLst/>
              <a:gdLst/>
              <a:ahLst/>
              <a:cxnLst/>
              <a:rect r="r" b="b" t="t" l="l"/>
              <a:pathLst>
                <a:path h="3765081" w="5508856">
                  <a:moveTo>
                    <a:pt x="0" y="0"/>
                  </a:moveTo>
                  <a:lnTo>
                    <a:pt x="3335085" y="0"/>
                  </a:lnTo>
                  <a:lnTo>
                    <a:pt x="5508856" y="3765081"/>
                  </a:lnTo>
                  <a:lnTo>
                    <a:pt x="2173770" y="37650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259" t="0" r="-1259" b="0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5504292" y="2999951"/>
            <a:ext cx="8457192" cy="2001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884"/>
              </a:lnSpc>
              <a:spcBef>
                <a:spcPct val="0"/>
              </a:spcBef>
            </a:pPr>
            <a:r>
              <a:rPr lang="en-US" b="true" sz="6570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EXPECTED OUTCOMES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-2622339" y="7919689"/>
            <a:ext cx="6452848" cy="5596379"/>
          </a:xfrm>
          <a:custGeom>
            <a:avLst/>
            <a:gdLst/>
            <a:ahLst/>
            <a:cxnLst/>
            <a:rect r="r" b="b" t="t" l="l"/>
            <a:pathLst>
              <a:path h="5596379" w="6452848">
                <a:moveTo>
                  <a:pt x="0" y="0"/>
                </a:moveTo>
                <a:lnTo>
                  <a:pt x="6452849" y="0"/>
                </a:lnTo>
                <a:lnTo>
                  <a:pt x="6452849" y="5596379"/>
                </a:lnTo>
                <a:lnTo>
                  <a:pt x="0" y="559637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10800000">
            <a:off x="13367400" y="-2798190"/>
            <a:ext cx="6452848" cy="5596379"/>
          </a:xfrm>
          <a:custGeom>
            <a:avLst/>
            <a:gdLst/>
            <a:ahLst/>
            <a:cxnLst/>
            <a:rect r="r" b="b" t="t" l="l"/>
            <a:pathLst>
              <a:path h="5596379" w="6452848">
                <a:moveTo>
                  <a:pt x="0" y="0"/>
                </a:moveTo>
                <a:lnTo>
                  <a:pt x="6452849" y="0"/>
                </a:lnTo>
                <a:lnTo>
                  <a:pt x="6452849" y="5596380"/>
                </a:lnTo>
                <a:lnTo>
                  <a:pt x="0" y="55963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2614248" y="2944401"/>
            <a:ext cx="1814253" cy="2057400"/>
          </a:xfrm>
          <a:custGeom>
            <a:avLst/>
            <a:gdLst/>
            <a:ahLst/>
            <a:cxnLst/>
            <a:rect r="r" b="b" t="t" l="l"/>
            <a:pathLst>
              <a:path h="2057400" w="1814253">
                <a:moveTo>
                  <a:pt x="0" y="0"/>
                </a:moveTo>
                <a:lnTo>
                  <a:pt x="1814253" y="0"/>
                </a:lnTo>
                <a:lnTo>
                  <a:pt x="1814253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7670039" y="5620136"/>
            <a:ext cx="8923786" cy="512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27"/>
              </a:lnSpc>
            </a:pPr>
            <a:r>
              <a:rPr lang="en-US" sz="2990" spc="293">
                <a:solidFill>
                  <a:srgbClr val="F5FFF5"/>
                </a:solidFill>
                <a:latin typeface="DM Sans"/>
                <a:ea typeface="DM Sans"/>
                <a:cs typeface="DM Sans"/>
                <a:sym typeface="DM Sans"/>
              </a:rPr>
              <a:t>• Centralized student data management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826728" y="6261580"/>
            <a:ext cx="8126897" cy="5534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41"/>
              </a:lnSpc>
            </a:pPr>
            <a:r>
              <a:rPr lang="en-US" sz="3290" spc="322">
                <a:solidFill>
                  <a:srgbClr val="F5FFF5"/>
                </a:solidFill>
                <a:latin typeface="DM Sans"/>
                <a:ea typeface="DM Sans"/>
                <a:cs typeface="DM Sans"/>
                <a:sym typeface="DM Sans"/>
              </a:rPr>
              <a:t>• Secure authentication system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124017" y="7186477"/>
            <a:ext cx="8126897" cy="512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27"/>
              </a:lnSpc>
            </a:pPr>
            <a:r>
              <a:rPr lang="en-US" sz="2990" spc="293">
                <a:solidFill>
                  <a:srgbClr val="F5FFF5"/>
                </a:solidFill>
                <a:latin typeface="DM Sans"/>
                <a:ea typeface="DM Sans"/>
                <a:cs typeface="DM Sans"/>
                <a:sym typeface="DM Sans"/>
              </a:rPr>
              <a:t>• Fully functional CGPA calculator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124017" y="8070607"/>
            <a:ext cx="8126897" cy="512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27"/>
              </a:lnSpc>
            </a:pPr>
            <a:r>
              <a:rPr lang="en-US" sz="2990" spc="293">
                <a:solidFill>
                  <a:srgbClr val="F5FFF5"/>
                </a:solidFill>
                <a:latin typeface="DM Sans"/>
                <a:ea typeface="DM Sans"/>
                <a:cs typeface="DM Sans"/>
                <a:sym typeface="DM Sans"/>
              </a:rPr>
              <a:t>• Excel-based record-keeping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144000" y="8954736"/>
            <a:ext cx="8754749" cy="1036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27"/>
              </a:lnSpc>
            </a:pPr>
            <a:r>
              <a:rPr lang="en-US" sz="2990" spc="293">
                <a:solidFill>
                  <a:srgbClr val="F5FFF5"/>
                </a:solidFill>
                <a:latin typeface="DM Sans"/>
                <a:ea typeface="DM Sans"/>
                <a:cs typeface="DM Sans"/>
                <a:sym typeface="DM Sans"/>
              </a:rPr>
              <a:t>• High-performance, scalable system in C++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DAGex8kbwF8</dc:identifier>
  <dcterms:modified xsi:type="dcterms:W3CDTF">2011-08-01T06:04:30Z</dcterms:modified>
  <cp:revision>1</cp:revision>
  <dc:title>STUDENT PORTAL</dc:title>
</cp:coreProperties>
</file>